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8" r:id="rId8"/>
    <p:sldId id="270" r:id="rId9"/>
    <p:sldId id="267" r:id="rId10"/>
    <p:sldId id="269" r:id="rId11"/>
    <p:sldId id="271" r:id="rId12"/>
    <p:sldId id="273" r:id="rId13"/>
    <p:sldId id="274" r:id="rId14"/>
    <p:sldId id="275" r:id="rId15"/>
    <p:sldId id="278" r:id="rId16"/>
  </p:sldIdLst>
  <p:sldSz cx="12192000" cy="6858000"/>
  <p:notesSz cx="6889750" cy="10021888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Adriana Ojeda Arenas" initials="JAOA" lastIdx="1" clrIdx="0">
    <p:extLst>
      <p:ext uri="{19B8F6BF-5375-455C-9EA6-DF929625EA0E}">
        <p15:presenceInfo xmlns:p15="http://schemas.microsoft.com/office/powerpoint/2012/main" userId="Jessica Adriana Ojeda Are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318" y="78"/>
      </p:cViewPr>
      <p:guideLst/>
    </p:cSldViewPr>
  </p:slideViewPr>
  <p:outlineViewPr>
    <p:cViewPr>
      <p:scale>
        <a:sx n="33" d="100"/>
        <a:sy n="33" d="100"/>
      </p:scale>
      <p:origin x="0" y="-27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8C60-4D9F-8AF6-EDC0B859084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8.367774090346057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3.6679935205900328E-2"/>
                  <c:y val="-1.0454357447834059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0.12050595116364678"/>
                  <c:y val="-0.1060072388011902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60-4D9F-8AF6-EDC0B8590841}"/>
                </c:ext>
              </c:extLst>
            </c:dLbl>
            <c:dLbl>
              <c:idx val="5"/>
              <c:layout>
                <c:manualLayout>
                  <c:x val="-6.4936965435172342E-2"/>
                  <c:y val="-0.1850676384985241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43151898021"/>
                      <c:h val="0.101335617442167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576434</c:v>
                </c:pt>
                <c:pt idx="1">
                  <c:v>3491242</c:v>
                </c:pt>
                <c:pt idx="2">
                  <c:v>108884</c:v>
                </c:pt>
                <c:pt idx="3">
                  <c:v>5518</c:v>
                </c:pt>
                <c:pt idx="4">
                  <c:v>29354</c:v>
                </c:pt>
                <c:pt idx="5">
                  <c:v>53194</c:v>
                </c:pt>
                <c:pt idx="6">
                  <c:v>1986862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6975-474B-9628-9579FD0D0F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C60-4D9F-8AF6-EDC0B85908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6-8C60-4D9F-8AF6-EDC0B85908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8C60-4D9F-8AF6-EDC0B859084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6975-474B-9628-9579FD0D0F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8C60-4D9F-8AF6-EDC0B859084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6975-474B-9628-9579FD0D0F43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60-4D9F-8AF6-EDC0B8590841}"/>
                </c:ext>
              </c:extLst>
            </c:dLbl>
            <c:dLbl>
              <c:idx val="2"/>
              <c:layout>
                <c:manualLayout>
                  <c:x val="1.1859110647732631E-2"/>
                  <c:y val="5.61034232321224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60-4D9F-8AF6-EDC0B8590841}"/>
                </c:ext>
              </c:extLst>
            </c:dLbl>
            <c:dLbl>
              <c:idx val="3"/>
              <c:layout>
                <c:manualLayout>
                  <c:x val="-4.8269520611639019E-3"/>
                  <c:y val="-4.4922254537006576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60-4D9F-8AF6-EDC0B8590841}"/>
                </c:ext>
              </c:extLst>
            </c:dLbl>
            <c:dLbl>
              <c:idx val="4"/>
              <c:layout>
                <c:manualLayout>
                  <c:x val="-6.8362366944822381E-2"/>
                  <c:y val="-7.30491441648294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75-474B-9628-9579FD0D0F43}"/>
                </c:ext>
              </c:extLst>
            </c:dLbl>
            <c:dLbl>
              <c:idx val="5"/>
              <c:layout>
                <c:manualLayout>
                  <c:x val="-3.7984537701507268E-2"/>
                  <c:y val="-0.1505997414093515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60-4D9F-8AF6-EDC0B8590841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468831</c:v>
                </c:pt>
                <c:pt idx="1">
                  <c:v>3290321</c:v>
                </c:pt>
                <c:pt idx="2">
                  <c:v>144317</c:v>
                </c:pt>
                <c:pt idx="3">
                  <c:v>5128</c:v>
                </c:pt>
                <c:pt idx="4">
                  <c:v>27954</c:v>
                </c:pt>
                <c:pt idx="5">
                  <c:v>55502</c:v>
                </c:pt>
                <c:pt idx="6">
                  <c:v>1990920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0-4D9F-8AF6-EDC0B85908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 u="sng" dirty="0">
                <a:solidFill>
                  <a:srgbClr val="002060"/>
                </a:solidFill>
              </a:rPr>
              <a:t>INVERSIÓN_EN_LA_COMUNIDAD (USD)</a:t>
            </a:r>
          </a:p>
        </c:rich>
      </c:tx>
      <c:layout>
        <c:manualLayout>
          <c:xMode val="edge"/>
          <c:yMode val="edge"/>
          <c:x val="0.12642566698333149"/>
          <c:y val="2.0680738253503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INVERSIÓN_EN_LA_COMUNIDAD</c:v>
                </c:pt>
              </c:strCache>
            </c:strRef>
          </c:tx>
          <c:spPr>
            <a:effectLst>
              <a:glow rad="38100">
                <a:schemeClr val="accent1">
                  <a:alpha val="40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7811-43BA-8936-F94792C54A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7811-43BA-8936-F94792C54A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7811-43BA-8936-F94792C54A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7811-43BA-8936-F94792C54AD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7811-43BA-8936-F94792C54AD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B-7811-43BA-8936-F94792C54A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7811-43BA-8936-F94792C54ADE}"/>
              </c:ext>
            </c:extLst>
          </c:dPt>
          <c:dLbls>
            <c:dLbl>
              <c:idx val="0"/>
              <c:layout>
                <c:manualLayout>
                  <c:x val="-5.1883994946739342E-2"/>
                  <c:y val="-0.1017234491346115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11-43BA-8936-F94792C54ADE}"/>
                </c:ext>
              </c:extLst>
            </c:dLbl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11-43BA-8936-F94792C54ADE}"/>
                </c:ext>
              </c:extLst>
            </c:dLbl>
            <c:dLbl>
              <c:idx val="2"/>
              <c:layout>
                <c:manualLayout>
                  <c:x val="8.0465535882549552E-2"/>
                  <c:y val="0.1491667453728883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11-43BA-8936-F94792C54ADE}"/>
                </c:ext>
              </c:extLst>
            </c:dLbl>
            <c:dLbl>
              <c:idx val="3"/>
              <c:layout>
                <c:manualLayout>
                  <c:x val="4.9739658295242005E-3"/>
                  <c:y val="8.512430697814789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11-43BA-8936-F94792C54ADE}"/>
                </c:ext>
              </c:extLst>
            </c:dLbl>
            <c:dLbl>
              <c:idx val="4"/>
              <c:layout>
                <c:manualLayout>
                  <c:x val="-6.8362366944822381E-2"/>
                  <c:y val="3.380133681160540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11-43BA-8936-F94792C54ADE}"/>
                </c:ext>
              </c:extLst>
            </c:dLbl>
            <c:dLbl>
              <c:idx val="5"/>
              <c:layout>
                <c:manualLayout>
                  <c:x val="-8.6989127154947887E-2"/>
                  <c:y val="-4.71960501418341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811-43BA-8936-F94792C54ADE}"/>
                </c:ext>
              </c:extLst>
            </c:dLbl>
            <c:dLbl>
              <c:idx val="6"/>
              <c:layout>
                <c:manualLayout>
                  <c:x val="-4.4194808291730878E-2"/>
                  <c:y val="-7.726454083875863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811-43BA-8936-F94792C54ADE}"/>
                </c:ext>
              </c:extLst>
            </c:dLbl>
            <c:numFmt formatCode="_([$$-409]* #,##0.00_);_([$$-409]* \(#,##0.00\);_([$$-409]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6"/>
                    </a:solidFill>
                    <a:latin typeface="Amasis MT Pro Medium" panose="02040604050005020304" pitchFamily="18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Argentina </c:v>
                </c:pt>
                <c:pt idx="1">
                  <c:v>Brasil </c:v>
                </c:pt>
                <c:pt idx="2">
                  <c:v>chile</c:v>
                </c:pt>
                <c:pt idx="3">
                  <c:v>España</c:v>
                </c:pt>
                <c:pt idx="4">
                  <c:v>Mexico</c:v>
                </c:pt>
                <c:pt idx="5">
                  <c:v>Uruguay</c:v>
                </c:pt>
                <c:pt idx="6">
                  <c:v>Regional (LATAM)</c:v>
                </c:pt>
              </c:strCache>
            </c:strRef>
          </c:cat>
          <c:val>
            <c:numRef>
              <c:f>Hoja1!$B$2:$B$8</c:f>
              <c:numCache>
                <c:formatCode>_([$$-409]* #,##0.00_);_([$$-409]* \(#,##0.00\);_([$$-409]* "-"??_);_(@_)</c:formatCode>
                <c:ptCount val="7"/>
                <c:pt idx="0">
                  <c:v>264474</c:v>
                </c:pt>
                <c:pt idx="1">
                  <c:v>5606932</c:v>
                </c:pt>
                <c:pt idx="2">
                  <c:v>86316</c:v>
                </c:pt>
                <c:pt idx="3">
                  <c:v>19765</c:v>
                </c:pt>
                <c:pt idx="4">
                  <c:v>86271</c:v>
                </c:pt>
                <c:pt idx="5">
                  <c:v>28000</c:v>
                </c:pt>
                <c:pt idx="6">
                  <c:v>373083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811-43BA-8936-F94792C54AD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7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0CCB6-482D-42D9-91A4-4CD73821FBD1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0AFE80C1-FE4E-4AA1-A930-35ACA235E744}">
      <dgm:prSet phldrT="[Texto]"/>
      <dgm:spPr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s-ES" b="1" dirty="0"/>
            <a:t>🏛️ G: Governance (Gobierno Corporativo)</a:t>
          </a:r>
          <a:endParaRPr lang="es-AR" dirty="0"/>
        </a:p>
      </dgm:t>
    </dgm:pt>
    <dgm:pt modelId="{C1F7230B-023C-4054-92F5-DC72C6D938C6}" type="parTrans" cxnId="{AD51FF29-4DEB-4FA3-9AD8-FF3D3239B788}">
      <dgm:prSet/>
      <dgm:spPr/>
      <dgm:t>
        <a:bodyPr/>
        <a:lstStyle/>
        <a:p>
          <a:endParaRPr lang="es-AR"/>
        </a:p>
      </dgm:t>
    </dgm:pt>
    <dgm:pt modelId="{6AEE92B0-2E86-4F78-ACAA-83D18B97CAE7}" type="sibTrans" cxnId="{AD51FF29-4DEB-4FA3-9AD8-FF3D3239B788}">
      <dgm:prSet/>
      <dgm:spPr/>
      <dgm:t>
        <a:bodyPr/>
        <a:lstStyle/>
        <a:p>
          <a:endParaRPr lang="es-AR"/>
        </a:p>
      </dgm:t>
    </dgm:pt>
    <dgm:pt modelId="{82B0448C-C576-4C92-B3A5-C0AD7C6C33E2}">
      <dgm:prSet phldrT="[Texto]"/>
      <dgm:spPr/>
      <dgm:t>
        <a:bodyPr/>
        <a:lstStyle/>
        <a:p>
          <a:r>
            <a:rPr lang="es-ES" b="1" dirty="0"/>
            <a:t>👥 S :Social</a:t>
          </a:r>
          <a:endParaRPr lang="es-AR" dirty="0"/>
        </a:p>
      </dgm:t>
    </dgm:pt>
    <dgm:pt modelId="{E23840FB-971D-4F5D-A9D5-FE5CBF0B27AD}" type="parTrans" cxnId="{89C1971D-4910-4417-AE36-449BFA6A0A7B}">
      <dgm:prSet/>
      <dgm:spPr/>
      <dgm:t>
        <a:bodyPr/>
        <a:lstStyle/>
        <a:p>
          <a:endParaRPr lang="es-AR"/>
        </a:p>
      </dgm:t>
    </dgm:pt>
    <dgm:pt modelId="{69D5E440-B21A-463E-9F6A-857C8DBBBBF5}" type="sibTrans" cxnId="{89C1971D-4910-4417-AE36-449BFA6A0A7B}">
      <dgm:prSet/>
      <dgm:spPr/>
      <dgm:t>
        <a:bodyPr/>
        <a:lstStyle/>
        <a:p>
          <a:endParaRPr lang="es-AR"/>
        </a:p>
      </dgm:t>
    </dgm:pt>
    <dgm:pt modelId="{13FD8266-2CCB-43B7-8924-3639692A345F}">
      <dgm:prSet phldrT="[Texto]"/>
      <dgm:spPr/>
      <dgm:t>
        <a:bodyPr/>
        <a:lstStyle/>
        <a:p>
          <a:r>
            <a:rPr lang="es-ES" b="1" dirty="0"/>
            <a:t>🌱 E : Environmental (Ambiental)</a:t>
          </a:r>
          <a:endParaRPr lang="es-AR" dirty="0"/>
        </a:p>
      </dgm:t>
    </dgm:pt>
    <dgm:pt modelId="{BC080DAE-EB9F-46B9-B43D-069DD97934F7}" type="sibTrans" cxnId="{88581F0C-0F49-4B2D-B0E0-C7008C2FBDF4}">
      <dgm:prSet/>
      <dgm:spPr/>
      <dgm:t>
        <a:bodyPr/>
        <a:lstStyle/>
        <a:p>
          <a:endParaRPr lang="es-AR"/>
        </a:p>
      </dgm:t>
    </dgm:pt>
    <dgm:pt modelId="{28DE4F43-6CDA-455D-BAF6-9CC5AADDB120}" type="parTrans" cxnId="{88581F0C-0F49-4B2D-B0E0-C7008C2FBDF4}">
      <dgm:prSet/>
      <dgm:spPr/>
      <dgm:t>
        <a:bodyPr/>
        <a:lstStyle/>
        <a:p>
          <a:endParaRPr lang="es-AR"/>
        </a:p>
      </dgm:t>
    </dgm:pt>
    <dgm:pt modelId="{2284CEAF-3C39-4487-9EAC-D37F8BDAECA2}" type="pres">
      <dgm:prSet presAssocID="{EAE0CCB6-482D-42D9-91A4-4CD73821FBD1}" presName="compositeShape" presStyleCnt="0">
        <dgm:presLayoutVars>
          <dgm:chMax val="7"/>
          <dgm:dir/>
          <dgm:resizeHandles val="exact"/>
        </dgm:presLayoutVars>
      </dgm:prSet>
      <dgm:spPr/>
    </dgm:pt>
    <dgm:pt modelId="{FC715D22-4E65-47A3-A5CE-305C69C9EACB}" type="pres">
      <dgm:prSet presAssocID="{13FD8266-2CCB-43B7-8924-3639692A345F}" presName="circ1" presStyleLbl="vennNode1" presStyleIdx="0" presStyleCnt="3"/>
      <dgm:spPr/>
    </dgm:pt>
    <dgm:pt modelId="{038C1634-9AF2-4C37-A4D2-8CAE72DFBA64}" type="pres">
      <dgm:prSet presAssocID="{13FD8266-2CCB-43B7-8924-3639692A345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14D5AD-5880-4FB4-8645-9B49767686B3}" type="pres">
      <dgm:prSet presAssocID="{0AFE80C1-FE4E-4AA1-A930-35ACA235E744}" presName="circ2" presStyleLbl="vennNode1" presStyleIdx="1" presStyleCnt="3"/>
      <dgm:spPr/>
    </dgm:pt>
    <dgm:pt modelId="{525736A5-1AFD-4E55-8C9A-36740F3882D7}" type="pres">
      <dgm:prSet presAssocID="{0AFE80C1-FE4E-4AA1-A930-35ACA235E74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EE5DF8-A65C-4ECF-9DE8-1D4B662B4888}" type="pres">
      <dgm:prSet presAssocID="{82B0448C-C576-4C92-B3A5-C0AD7C6C33E2}" presName="circ3" presStyleLbl="vennNode1" presStyleIdx="2" presStyleCnt="3"/>
      <dgm:spPr/>
    </dgm:pt>
    <dgm:pt modelId="{0ADE807E-ADCF-4E93-B679-F8C2E7E9452D}" type="pres">
      <dgm:prSet presAssocID="{82B0448C-C576-4C92-B3A5-C0AD7C6C33E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581F0C-0F49-4B2D-B0E0-C7008C2FBDF4}" srcId="{EAE0CCB6-482D-42D9-91A4-4CD73821FBD1}" destId="{13FD8266-2CCB-43B7-8924-3639692A345F}" srcOrd="0" destOrd="0" parTransId="{28DE4F43-6CDA-455D-BAF6-9CC5AADDB120}" sibTransId="{BC080DAE-EB9F-46B9-B43D-069DD97934F7}"/>
    <dgm:cxn modelId="{89C1971D-4910-4417-AE36-449BFA6A0A7B}" srcId="{EAE0CCB6-482D-42D9-91A4-4CD73821FBD1}" destId="{82B0448C-C576-4C92-B3A5-C0AD7C6C33E2}" srcOrd="2" destOrd="0" parTransId="{E23840FB-971D-4F5D-A9D5-FE5CBF0B27AD}" sibTransId="{69D5E440-B21A-463E-9F6A-857C8DBBBBF5}"/>
    <dgm:cxn modelId="{AD51FF29-4DEB-4FA3-9AD8-FF3D3239B788}" srcId="{EAE0CCB6-482D-42D9-91A4-4CD73821FBD1}" destId="{0AFE80C1-FE4E-4AA1-A930-35ACA235E744}" srcOrd="1" destOrd="0" parTransId="{C1F7230B-023C-4054-92F5-DC72C6D938C6}" sibTransId="{6AEE92B0-2E86-4F78-ACAA-83D18B97CAE7}"/>
    <dgm:cxn modelId="{51A95035-EEDE-4394-831E-44B499F73D1E}" type="presOf" srcId="{0AFE80C1-FE4E-4AA1-A930-35ACA235E744}" destId="{8314D5AD-5880-4FB4-8645-9B49767686B3}" srcOrd="0" destOrd="0" presId="urn:microsoft.com/office/officeart/2005/8/layout/venn1"/>
    <dgm:cxn modelId="{6133BE36-5564-46AE-AB89-2F5970AEC534}" type="presOf" srcId="{13FD8266-2CCB-43B7-8924-3639692A345F}" destId="{FC715D22-4E65-47A3-A5CE-305C69C9EACB}" srcOrd="0" destOrd="0" presId="urn:microsoft.com/office/officeart/2005/8/layout/venn1"/>
    <dgm:cxn modelId="{95A86A91-CF27-4EE4-86F1-B9AFB98B5496}" type="presOf" srcId="{82B0448C-C576-4C92-B3A5-C0AD7C6C33E2}" destId="{0ADE807E-ADCF-4E93-B679-F8C2E7E9452D}" srcOrd="1" destOrd="0" presId="urn:microsoft.com/office/officeart/2005/8/layout/venn1"/>
    <dgm:cxn modelId="{2E8FC39B-7CB2-41DA-83F8-5400FCBF237F}" type="presOf" srcId="{0AFE80C1-FE4E-4AA1-A930-35ACA235E744}" destId="{525736A5-1AFD-4E55-8C9A-36740F3882D7}" srcOrd="1" destOrd="0" presId="urn:microsoft.com/office/officeart/2005/8/layout/venn1"/>
    <dgm:cxn modelId="{C30B06B5-AD20-45AE-A668-CFEA685F362E}" type="presOf" srcId="{82B0448C-C576-4C92-B3A5-C0AD7C6C33E2}" destId="{F0EE5DF8-A65C-4ECF-9DE8-1D4B662B4888}" srcOrd="0" destOrd="0" presId="urn:microsoft.com/office/officeart/2005/8/layout/venn1"/>
    <dgm:cxn modelId="{5F6BDBC0-09C4-452F-A0F0-594FED1DC46B}" type="presOf" srcId="{13FD8266-2CCB-43B7-8924-3639692A345F}" destId="{038C1634-9AF2-4C37-A4D2-8CAE72DFBA64}" srcOrd="1" destOrd="0" presId="urn:microsoft.com/office/officeart/2005/8/layout/venn1"/>
    <dgm:cxn modelId="{C5BDF1C3-98E9-42F8-86C4-DAD9CFA4FDAD}" type="presOf" srcId="{EAE0CCB6-482D-42D9-91A4-4CD73821FBD1}" destId="{2284CEAF-3C39-4487-9EAC-D37F8BDAECA2}" srcOrd="0" destOrd="0" presId="urn:microsoft.com/office/officeart/2005/8/layout/venn1"/>
    <dgm:cxn modelId="{5E9F71B0-838F-4928-9183-CADD77963669}" type="presParOf" srcId="{2284CEAF-3C39-4487-9EAC-D37F8BDAECA2}" destId="{FC715D22-4E65-47A3-A5CE-305C69C9EACB}" srcOrd="0" destOrd="0" presId="urn:microsoft.com/office/officeart/2005/8/layout/venn1"/>
    <dgm:cxn modelId="{12038316-8647-4CE0-8C13-CDD9AD8BBD97}" type="presParOf" srcId="{2284CEAF-3C39-4487-9EAC-D37F8BDAECA2}" destId="{038C1634-9AF2-4C37-A4D2-8CAE72DFBA64}" srcOrd="1" destOrd="0" presId="urn:microsoft.com/office/officeart/2005/8/layout/venn1"/>
    <dgm:cxn modelId="{A8C1C61B-E75F-4B4E-BCE3-A94F3D01F3CE}" type="presParOf" srcId="{2284CEAF-3C39-4487-9EAC-D37F8BDAECA2}" destId="{8314D5AD-5880-4FB4-8645-9B49767686B3}" srcOrd="2" destOrd="0" presId="urn:microsoft.com/office/officeart/2005/8/layout/venn1"/>
    <dgm:cxn modelId="{B1AEEE2F-1661-41C7-9355-E22D45F6F631}" type="presParOf" srcId="{2284CEAF-3C39-4487-9EAC-D37F8BDAECA2}" destId="{525736A5-1AFD-4E55-8C9A-36740F3882D7}" srcOrd="3" destOrd="0" presId="urn:microsoft.com/office/officeart/2005/8/layout/venn1"/>
    <dgm:cxn modelId="{E731DAE9-6CDB-43D2-92DD-E71F88BBCD02}" type="presParOf" srcId="{2284CEAF-3C39-4487-9EAC-D37F8BDAECA2}" destId="{F0EE5DF8-A65C-4ECF-9DE8-1D4B662B4888}" srcOrd="4" destOrd="0" presId="urn:microsoft.com/office/officeart/2005/8/layout/venn1"/>
    <dgm:cxn modelId="{9076A630-16F0-47C8-B468-B67B8E9C9C31}" type="presParOf" srcId="{2284CEAF-3C39-4487-9EAC-D37F8BDAECA2}" destId="{0ADE807E-ADCF-4E93-B679-F8C2E7E945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7733" custLinFactNeighborY="35360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66627" custLinFactNeighborY="2987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6" custScaleX="134912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5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5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5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5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5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</dgm:cxnLst>
  <dgm:bg>
    <a:gradFill>
      <a:gsLst>
        <a:gs pos="94000">
          <a:srgbClr val="8CBBD6">
            <a:alpha val="44000"/>
          </a:srgbClr>
        </a:gs>
        <a:gs pos="0">
          <a:srgbClr val="679BBE">
            <a:alpha val="47000"/>
          </a:srgbClr>
        </a:gs>
        <a:gs pos="40000">
          <a:schemeClr val="accent1">
            <a:lumMod val="105000"/>
            <a:satMod val="103000"/>
            <a:tint val="73000"/>
            <a:alpha val="88000"/>
          </a:schemeClr>
        </a:gs>
        <a:gs pos="79000">
          <a:schemeClr val="accent1">
            <a:lumMod val="105000"/>
            <a:satMod val="109000"/>
            <a:tint val="81000"/>
            <a:alpha val="9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r>
            <a:rPr lang="es-AR" sz="1400" dirty="0"/>
            <a:t>🎓 </a:t>
          </a:r>
          <a:r>
            <a:rPr lang="es-AR" sz="1400" b="1" dirty="0"/>
            <a:t>Educación e inclusión</a:t>
          </a:r>
          <a:r>
            <a:rPr lang="es-AR" sz="1400" dirty="0"/>
            <a:t>	</a:t>
          </a:r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400" dirty="0"/>
            <a:t>🛡️ </a:t>
          </a:r>
          <a:r>
            <a:rPr lang="es-AR" sz="1400" b="1" dirty="0"/>
            <a:t>Protección social</a:t>
          </a:r>
          <a:r>
            <a:rPr lang="es-AR" sz="14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400" dirty="0"/>
            <a:t>🎭 </a:t>
          </a:r>
          <a:r>
            <a:rPr lang="es-AR" sz="1400" b="1" dirty="0"/>
            <a:t>Promoción cultural</a:t>
          </a:r>
          <a:r>
            <a:rPr lang="es-AR" sz="14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400" dirty="0"/>
            <a:t>🏠 </a:t>
          </a:r>
          <a:r>
            <a:rPr lang="es-ES" sz="1400" b="1" dirty="0"/>
            <a:t>Servicios comunitarios</a:t>
          </a:r>
          <a:r>
            <a:rPr lang="es-ES" sz="1400" dirty="0"/>
            <a:t> (alimentos y viviendas)	</a:t>
          </a:r>
          <a:endParaRPr lang="es-AR" sz="14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400" dirty="0"/>
            <a:t>🏥 </a:t>
          </a:r>
          <a:r>
            <a:rPr lang="es-ES" sz="1400" b="1" dirty="0"/>
            <a:t>Infraestructura y promoción de la salud</a:t>
          </a:r>
          <a:r>
            <a:rPr lang="es-ES" sz="1400" dirty="0"/>
            <a:t>	</a:t>
          </a:r>
          <a:endParaRPr lang="es-AR" sz="14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400" dirty="0"/>
            <a:t>🌱 </a:t>
          </a:r>
          <a:r>
            <a:rPr lang="es-US" sz="1400" b="1" dirty="0"/>
            <a:t>Conservación ambiental </a:t>
          </a:r>
          <a:endParaRPr lang="es-AR" sz="14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54907" custLinFactNeighborY="62905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86196" custLinFactNeighborX="700000" custLinFactNeighborY="7235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LinFactNeighborX="-1131" custLinFactNeighborY="23513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5421" custLinFactNeighborY="-37766"/>
      <dgm:spPr/>
    </dgm:pt>
    <dgm:pt modelId="{3A3CA5D7-4F84-4A78-904E-BA2480919BBE}" type="pres">
      <dgm:prSet presAssocID="{19495BE4-E790-4B55-851C-0601857DF2FC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504" custLinFactNeighborY="-86947"/>
      <dgm:spPr/>
    </dgm:pt>
    <dgm:pt modelId="{FF3D42B2-F4F6-4271-92CF-A868D7810798}" type="pres">
      <dgm:prSet presAssocID="{B3A78718-B35C-4BBD-95C2-84E40AC812C6}" presName="Child" presStyleLbl="revTx" presStyleIdx="6" presStyleCnt="7" custLinFactNeighborX="6" custLinFactNeighborY="-12767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51000"/>
          </a:srgbClr>
        </a:gs>
        <a:gs pos="0">
          <a:srgbClr val="679BBE">
            <a:alpha val="51000"/>
          </a:srgbClr>
        </a:gs>
        <a:gs pos="40000">
          <a:schemeClr val="accent1">
            <a:lumMod val="105000"/>
            <a:satMod val="103000"/>
            <a:tint val="73000"/>
            <a:alpha val="93000"/>
          </a:schemeClr>
        </a:gs>
        <a:gs pos="78000">
          <a:schemeClr val="accent1">
            <a:lumMod val="105000"/>
            <a:satMod val="109000"/>
            <a:tint val="81000"/>
            <a:alpha val="73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8A9E9D-AC41-4C76-890C-56C5A4ADCFF9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s-AR"/>
        </a:p>
      </dgm:t>
    </dgm:pt>
    <dgm:pt modelId="{D574A5EF-FEB8-4AD8-B707-28C9A18D69B3}" type="pres">
      <dgm:prSet presAssocID="{058A9E9D-AC41-4C76-890C-56C5A4ADCFF9}" presName="diagram" presStyleCnt="0">
        <dgm:presLayoutVars>
          <dgm:dir/>
          <dgm:resizeHandles val="exact"/>
        </dgm:presLayoutVars>
      </dgm:prSet>
      <dgm:spPr/>
    </dgm:pt>
  </dgm:ptLst>
  <dgm:cxnLst>
    <dgm:cxn modelId="{EFC53700-74D8-47E0-918B-450E226C606E}" type="presOf" srcId="{058A9E9D-AC41-4C76-890C-56C5A4ADCFF9}" destId="{D574A5EF-FEB8-4AD8-B707-28C9A18D69B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812414-555A-4BEC-B194-B8CB2362553D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7324A69-85E7-44EF-BE4D-F4E653C654D6}">
      <dgm:prSet phldrT="[Texto]" custT="1"/>
      <dgm:spPr/>
      <dgm:t>
        <a:bodyPr anchor="b"/>
        <a:lstStyle/>
        <a:p>
          <a:pPr algn="ctr"/>
          <a:r>
            <a:rPr lang="es-US" sz="2000" b="1" u="sng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gm:t>
    </dgm:pt>
    <dgm:pt modelId="{CE21B6A4-7971-4827-967B-AA2A2BE33827}" type="parTrans" cxnId="{38C3BAA9-48DE-49D6-9C99-94253E142B2E}">
      <dgm:prSet/>
      <dgm:spPr/>
      <dgm:t>
        <a:bodyPr/>
        <a:lstStyle/>
        <a:p>
          <a:endParaRPr lang="es-AR"/>
        </a:p>
      </dgm:t>
    </dgm:pt>
    <dgm:pt modelId="{4317633E-F65B-4730-A62E-52D6CE5C8147}" type="sibTrans" cxnId="{38C3BAA9-48DE-49D6-9C99-94253E142B2E}">
      <dgm:prSet/>
      <dgm:spPr/>
      <dgm:t>
        <a:bodyPr/>
        <a:lstStyle/>
        <a:p>
          <a:endParaRPr lang="es-AR"/>
        </a:p>
      </dgm:t>
    </dgm:pt>
    <dgm:pt modelId="{8A71D571-C448-419D-935E-D912CCDD9F6B}">
      <dgm:prSet phldrT="[Texto]" custT="1"/>
      <dgm:spPr/>
      <dgm:t>
        <a:bodyPr/>
        <a:lstStyle/>
        <a:p>
          <a:r>
            <a:rPr lang="es-AR" sz="1600" dirty="0"/>
            <a:t>🛡️ </a:t>
          </a:r>
          <a:r>
            <a:rPr lang="es-AR" sz="1600" b="1" dirty="0"/>
            <a:t>Protección social</a:t>
          </a:r>
          <a:r>
            <a:rPr lang="es-AR" sz="1600" dirty="0"/>
            <a:t>	</a:t>
          </a:r>
        </a:p>
      </dgm:t>
    </dgm:pt>
    <dgm:pt modelId="{275994B4-8642-4A31-B65B-19D65DD3306A}" type="parTrans" cxnId="{130E7785-E3C1-4825-ACBE-4A92C5297731}">
      <dgm:prSet/>
      <dgm:spPr/>
      <dgm:t>
        <a:bodyPr/>
        <a:lstStyle/>
        <a:p>
          <a:endParaRPr lang="es-AR"/>
        </a:p>
      </dgm:t>
    </dgm:pt>
    <dgm:pt modelId="{8E1DFFE0-846C-4BF4-A771-BA6A61AD0623}" type="sibTrans" cxnId="{130E7785-E3C1-4825-ACBE-4A92C5297731}">
      <dgm:prSet/>
      <dgm:spPr/>
      <dgm:t>
        <a:bodyPr/>
        <a:lstStyle/>
        <a:p>
          <a:endParaRPr lang="es-AR"/>
        </a:p>
      </dgm:t>
    </dgm:pt>
    <dgm:pt modelId="{D38D72B1-CB54-4D4C-B2C7-125FBFE0345C}">
      <dgm:prSet phldrT="[Texto]" custT="1"/>
      <dgm:spPr/>
      <dgm:t>
        <a:bodyPr/>
        <a:lstStyle/>
        <a:p>
          <a:r>
            <a:rPr lang="es-AR" sz="1600" dirty="0"/>
            <a:t>🎭 </a:t>
          </a:r>
          <a:r>
            <a:rPr lang="es-AR" sz="1600" b="1" dirty="0"/>
            <a:t>Promoción cultural</a:t>
          </a:r>
          <a:r>
            <a:rPr lang="es-AR" sz="1600" dirty="0"/>
            <a:t>	</a:t>
          </a:r>
        </a:p>
      </dgm:t>
    </dgm:pt>
    <dgm:pt modelId="{9D386C8A-A729-46FB-A60C-66DEDCEB4A09}" type="parTrans" cxnId="{97C04BAF-D27B-4265-A34B-EEE3FE845FE9}">
      <dgm:prSet/>
      <dgm:spPr/>
      <dgm:t>
        <a:bodyPr/>
        <a:lstStyle/>
        <a:p>
          <a:endParaRPr lang="es-AR"/>
        </a:p>
      </dgm:t>
    </dgm:pt>
    <dgm:pt modelId="{6CD9705C-E0A5-46A8-93EA-3BD8D5A47867}" type="sibTrans" cxnId="{97C04BAF-D27B-4265-A34B-EEE3FE845FE9}">
      <dgm:prSet/>
      <dgm:spPr/>
      <dgm:t>
        <a:bodyPr/>
        <a:lstStyle/>
        <a:p>
          <a:endParaRPr lang="es-AR"/>
        </a:p>
      </dgm:t>
    </dgm:pt>
    <dgm:pt modelId="{EA1BBFC9-2B4B-4FB1-8CB9-B3229C857418}">
      <dgm:prSet phldrT="[Texto]" custT="1"/>
      <dgm:spPr/>
      <dgm:t>
        <a:bodyPr/>
        <a:lstStyle/>
        <a:p>
          <a:r>
            <a:rPr lang="es-ES" sz="1600" dirty="0"/>
            <a:t>🏠 </a:t>
          </a:r>
          <a:r>
            <a:rPr lang="es-ES" sz="1600" b="1" dirty="0"/>
            <a:t>Servicios comunitarios</a:t>
          </a:r>
          <a:r>
            <a:rPr lang="es-ES" sz="1600" dirty="0"/>
            <a:t> (alimentos y viviendas)	</a:t>
          </a:r>
          <a:endParaRPr lang="es-AR" sz="1600" dirty="0"/>
        </a:p>
      </dgm:t>
    </dgm:pt>
    <dgm:pt modelId="{5B6AB925-3E26-4F81-9675-86692089105C}" type="parTrans" cxnId="{C8CC7F63-1FD5-4CAE-969C-25F92AAF73D2}">
      <dgm:prSet/>
      <dgm:spPr/>
      <dgm:t>
        <a:bodyPr/>
        <a:lstStyle/>
        <a:p>
          <a:endParaRPr lang="es-AR"/>
        </a:p>
      </dgm:t>
    </dgm:pt>
    <dgm:pt modelId="{6DAC642F-2A34-42F4-9738-C0589EB223B9}" type="sibTrans" cxnId="{C8CC7F63-1FD5-4CAE-969C-25F92AAF73D2}">
      <dgm:prSet/>
      <dgm:spPr/>
      <dgm:t>
        <a:bodyPr/>
        <a:lstStyle/>
        <a:p>
          <a:endParaRPr lang="es-AR"/>
        </a:p>
      </dgm:t>
    </dgm:pt>
    <dgm:pt modelId="{19495BE4-E790-4B55-851C-0601857DF2FC}">
      <dgm:prSet phldrT="[Texto]" custT="1"/>
      <dgm:spPr/>
      <dgm:t>
        <a:bodyPr/>
        <a:lstStyle/>
        <a:p>
          <a:r>
            <a:rPr lang="es-ES" sz="1600" dirty="0"/>
            <a:t>🏥 </a:t>
          </a:r>
          <a:r>
            <a:rPr lang="es-ES" sz="1600" b="1" dirty="0"/>
            <a:t>Infraestructura y promoción de la salud</a:t>
          </a:r>
          <a:r>
            <a:rPr lang="es-ES" sz="1600" dirty="0"/>
            <a:t>	</a:t>
          </a:r>
          <a:endParaRPr lang="es-AR" sz="1600" dirty="0"/>
        </a:p>
      </dgm:t>
    </dgm:pt>
    <dgm:pt modelId="{4E62423B-5EF4-4BDD-9A82-A7CB2D9C0A91}" type="parTrans" cxnId="{FD0F9271-422F-4368-B412-ECA165DAF14E}">
      <dgm:prSet/>
      <dgm:spPr/>
      <dgm:t>
        <a:bodyPr/>
        <a:lstStyle/>
        <a:p>
          <a:endParaRPr lang="es-AR"/>
        </a:p>
      </dgm:t>
    </dgm:pt>
    <dgm:pt modelId="{1F856CDE-500A-4405-BDD6-3E56D9B788CB}" type="sibTrans" cxnId="{FD0F9271-422F-4368-B412-ECA165DAF14E}">
      <dgm:prSet/>
      <dgm:spPr/>
      <dgm:t>
        <a:bodyPr/>
        <a:lstStyle/>
        <a:p>
          <a:endParaRPr lang="es-AR"/>
        </a:p>
      </dgm:t>
    </dgm:pt>
    <dgm:pt modelId="{B3A78718-B35C-4BBD-95C2-84E40AC812C6}">
      <dgm:prSet phldrT="[Texto]" custT="1"/>
      <dgm:spPr/>
      <dgm:t>
        <a:bodyPr anchor="t"/>
        <a:lstStyle/>
        <a:p>
          <a:r>
            <a:rPr lang="es-AR" sz="1600" dirty="0"/>
            <a:t>🌱 </a:t>
          </a:r>
          <a:r>
            <a:rPr lang="es-US" sz="1600" b="1" dirty="0"/>
            <a:t>Conservación ambiental </a:t>
          </a:r>
          <a:endParaRPr lang="es-AR" sz="1600" b="1" dirty="0"/>
        </a:p>
      </dgm:t>
    </dgm:pt>
    <dgm:pt modelId="{38B137D9-3C85-4C1D-8B2F-311A7477A58B}" type="parTrans" cxnId="{E2E962D7-C10E-4E73-85C6-31717CE9E820}">
      <dgm:prSet/>
      <dgm:spPr/>
      <dgm:t>
        <a:bodyPr/>
        <a:lstStyle/>
        <a:p>
          <a:endParaRPr lang="es-AR"/>
        </a:p>
      </dgm:t>
    </dgm:pt>
    <dgm:pt modelId="{84822E7D-FBFB-4E5D-A6C2-2F850B193299}" type="sibTrans" cxnId="{E2E962D7-C10E-4E73-85C6-31717CE9E820}">
      <dgm:prSet/>
      <dgm:spPr/>
      <dgm:t>
        <a:bodyPr/>
        <a:lstStyle/>
        <a:p>
          <a:endParaRPr lang="es-AR"/>
        </a:p>
      </dgm:t>
    </dgm:pt>
    <dgm:pt modelId="{1E2C5F5C-5535-4B28-B2BB-6C59225582AD}">
      <dgm:prSet phldrT="[Texto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s-AR" sz="1600" dirty="0"/>
            <a:t>🎓 </a:t>
          </a:r>
          <a:r>
            <a:rPr lang="es-AR" sz="1600" b="1" dirty="0"/>
            <a:t>Educación e inclusión</a:t>
          </a:r>
          <a:r>
            <a:rPr lang="es-AR" sz="1600" dirty="0"/>
            <a:t>	</a:t>
          </a:r>
        </a:p>
      </dgm:t>
    </dgm:pt>
    <dgm:pt modelId="{C00D2E9C-A392-4AAC-9501-EBE58FF59C9D}" type="sibTrans" cxnId="{2A0BF218-C488-4B4B-A26C-23A036040069}">
      <dgm:prSet/>
      <dgm:spPr/>
      <dgm:t>
        <a:bodyPr/>
        <a:lstStyle/>
        <a:p>
          <a:endParaRPr lang="es-AR"/>
        </a:p>
      </dgm:t>
    </dgm:pt>
    <dgm:pt modelId="{F17637D6-3660-4900-A7F5-19864550DE4B}" type="parTrans" cxnId="{2A0BF218-C488-4B4B-A26C-23A036040069}">
      <dgm:prSet/>
      <dgm:spPr/>
      <dgm:t>
        <a:bodyPr/>
        <a:lstStyle/>
        <a:p>
          <a:endParaRPr lang="es-AR"/>
        </a:p>
      </dgm:t>
    </dgm:pt>
    <dgm:pt modelId="{F7CA5300-5FFD-4396-B628-8E88CC98C8CF}" type="pres">
      <dgm:prSet presAssocID="{5C812414-555A-4BEC-B194-B8CB2362553D}" presName="layout" presStyleCnt="0">
        <dgm:presLayoutVars>
          <dgm:chMax/>
          <dgm:chPref/>
          <dgm:dir/>
          <dgm:resizeHandles/>
        </dgm:presLayoutVars>
      </dgm:prSet>
      <dgm:spPr/>
    </dgm:pt>
    <dgm:pt modelId="{2A0C7575-07C2-466C-96F9-74ED396546F9}" type="pres">
      <dgm:prSet presAssocID="{47324A69-85E7-44EF-BE4D-F4E653C654D6}" presName="root" presStyleCnt="0">
        <dgm:presLayoutVars>
          <dgm:chMax/>
          <dgm:chPref/>
        </dgm:presLayoutVars>
      </dgm:prSet>
      <dgm:spPr/>
    </dgm:pt>
    <dgm:pt modelId="{74F5B970-D09C-4239-9869-E095A8549AC6}" type="pres">
      <dgm:prSet presAssocID="{47324A69-85E7-44EF-BE4D-F4E653C654D6}" presName="rootComposite" presStyleCnt="0">
        <dgm:presLayoutVars/>
      </dgm:prSet>
      <dgm:spPr/>
    </dgm:pt>
    <dgm:pt modelId="{E630A121-3631-42C2-8070-A70E35678C77}" type="pres">
      <dgm:prSet presAssocID="{47324A69-85E7-44EF-BE4D-F4E653C654D6}" presName="ParentAccent" presStyleLbl="alignNode1" presStyleIdx="0" presStyleCnt="1" custScaleX="33291" custScaleY="108825" custLinFactNeighborX="48772" custLinFactNeighborY="40589"/>
      <dgm:spPr/>
    </dgm:pt>
    <dgm:pt modelId="{F2C72307-EDC0-47DF-8579-A82C9B093A81}" type="pres">
      <dgm:prSet presAssocID="{47324A69-85E7-44EF-BE4D-F4E653C654D6}" presName="ParentSmallAccent" presStyleLbl="fgAcc1" presStyleIdx="0" presStyleCnt="1" custScaleX="443813" custScaleY="167642" custLinFactX="600000" custLinFactNeighborX="699588" custLinFactNeighborY="41229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E6E268A-A651-4AEA-A783-8A1ADAEE531F}" type="pres">
      <dgm:prSet presAssocID="{47324A69-85E7-44EF-BE4D-F4E653C654D6}" presName="Parent" presStyleLbl="revTx" presStyleIdx="0" presStyleCnt="7" custScaleX="134912" custScaleY="62039" custLinFactNeighborX="-1324" custLinFactNeighborY="14116">
        <dgm:presLayoutVars>
          <dgm:chMax/>
          <dgm:chPref val="4"/>
          <dgm:bulletEnabled val="1"/>
        </dgm:presLayoutVars>
      </dgm:prSet>
      <dgm:spPr/>
    </dgm:pt>
    <dgm:pt modelId="{A31A458B-DA1A-4804-88EE-CBE199E723FD}" type="pres">
      <dgm:prSet presAssocID="{47324A69-85E7-44EF-BE4D-F4E653C654D6}" presName="childShape" presStyleCnt="0">
        <dgm:presLayoutVars>
          <dgm:chMax val="0"/>
          <dgm:chPref val="0"/>
        </dgm:presLayoutVars>
      </dgm:prSet>
      <dgm:spPr/>
    </dgm:pt>
    <dgm:pt modelId="{76924064-71BB-4625-A1BE-F92CE746948D}" type="pres">
      <dgm:prSet presAssocID="{1E2C5F5C-5535-4B28-B2BB-6C59225582AD}" presName="childComposite" presStyleCnt="0">
        <dgm:presLayoutVars>
          <dgm:chMax val="0"/>
          <dgm:chPref val="0"/>
        </dgm:presLayoutVars>
      </dgm:prSet>
      <dgm:spPr/>
    </dgm:pt>
    <dgm:pt modelId="{74984275-4F9E-47A6-837C-0F5C0E3630EE}" type="pres">
      <dgm:prSet presAssocID="{1E2C5F5C-5535-4B28-B2BB-6C59225582AD}" presName="ChildAccent" presStyleLbl="solidFgAcc1" presStyleIdx="0" presStyleCnt="6" custFlipVert="1" custScaleX="49199" custScaleY="26020"/>
      <dgm:spPr/>
    </dgm:pt>
    <dgm:pt modelId="{E989B6A8-BB11-4195-8669-A98218959935}" type="pres">
      <dgm:prSet presAssocID="{1E2C5F5C-5535-4B28-B2BB-6C59225582AD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E92FB2A1-2E64-4A17-9A66-18D28E52E242}" type="pres">
      <dgm:prSet presAssocID="{8A71D571-C448-419D-935E-D912CCDD9F6B}" presName="childComposite" presStyleCnt="0">
        <dgm:presLayoutVars>
          <dgm:chMax val="0"/>
          <dgm:chPref val="0"/>
        </dgm:presLayoutVars>
      </dgm:prSet>
      <dgm:spPr/>
    </dgm:pt>
    <dgm:pt modelId="{3C67E4C5-2105-486A-90DE-D003D22BD2F8}" type="pres">
      <dgm:prSet presAssocID="{8A71D571-C448-419D-935E-D912CCDD9F6B}" presName="ChildAccent" presStyleLbl="solidFgAcc1" presStyleIdx="1" presStyleCnt="6" custFlipVert="1" custScaleX="57874" custScaleY="26020" custLinFactNeighborX="-3614" custLinFactNeighborY="-7278"/>
      <dgm:spPr/>
    </dgm:pt>
    <dgm:pt modelId="{192D3EC9-20CC-4828-AC61-28333ABB8641}" type="pres">
      <dgm:prSet presAssocID="{8A71D571-C448-419D-935E-D912CCDD9F6B}" presName="Child" presStyleLbl="revTx" presStyleIdx="2" presStyleCnt="7" custLinFactNeighborX="6" custLinFactNeighborY="3708">
        <dgm:presLayoutVars>
          <dgm:chMax val="0"/>
          <dgm:chPref val="0"/>
          <dgm:bulletEnabled val="1"/>
        </dgm:presLayoutVars>
      </dgm:prSet>
      <dgm:spPr/>
    </dgm:pt>
    <dgm:pt modelId="{3028FBBE-0077-4B43-A972-8C4979C0EE3F}" type="pres">
      <dgm:prSet presAssocID="{D38D72B1-CB54-4D4C-B2C7-125FBFE0345C}" presName="childComposite" presStyleCnt="0">
        <dgm:presLayoutVars>
          <dgm:chMax val="0"/>
          <dgm:chPref val="0"/>
        </dgm:presLayoutVars>
      </dgm:prSet>
      <dgm:spPr/>
    </dgm:pt>
    <dgm:pt modelId="{3837459F-9824-4FD4-908E-2AB09772FEB7}" type="pres">
      <dgm:prSet presAssocID="{D38D72B1-CB54-4D4C-B2C7-125FBFE0345C}" presName="ChildAccent" presStyleLbl="solidFgAcc1" presStyleIdx="2" presStyleCnt="6" custFlipVert="1" custScaleX="61488" custScaleY="26020" custLinFactNeighborY="-5337"/>
      <dgm:spPr/>
    </dgm:pt>
    <dgm:pt modelId="{16080189-81E0-47E1-9809-2E9C851DD4EE}" type="pres">
      <dgm:prSet presAssocID="{D38D72B1-CB54-4D4C-B2C7-125FBFE0345C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A9657EE-77A0-49C1-B949-A3ABF43F5030}" type="pres">
      <dgm:prSet presAssocID="{EA1BBFC9-2B4B-4FB1-8CB9-B3229C857418}" presName="childComposite" presStyleCnt="0">
        <dgm:presLayoutVars>
          <dgm:chMax val="0"/>
          <dgm:chPref val="0"/>
        </dgm:presLayoutVars>
      </dgm:prSet>
      <dgm:spPr/>
    </dgm:pt>
    <dgm:pt modelId="{C1B48BF1-6806-4E57-8BC4-78BEB03DBAE1}" type="pres">
      <dgm:prSet presAssocID="{EA1BBFC9-2B4B-4FB1-8CB9-B3229C857418}" presName="ChildAccent" presStyleLbl="solidFgAcc1" presStyleIdx="3" presStyleCnt="6" custFlipHor="1" custScaleX="61486" custScaleY="26020" custLinFactNeighborX="-5421" custLinFactNeighborY="-27104"/>
      <dgm:spPr/>
    </dgm:pt>
    <dgm:pt modelId="{4C3840AB-C96A-4471-97C7-FFFA9AE8622F}" type="pres">
      <dgm:prSet presAssocID="{EA1BBFC9-2B4B-4FB1-8CB9-B3229C857418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5A6760-ECAC-4273-94A0-12F38BE13A5E}" type="pres">
      <dgm:prSet presAssocID="{19495BE4-E790-4B55-851C-0601857DF2FC}" presName="childComposite" presStyleCnt="0">
        <dgm:presLayoutVars>
          <dgm:chMax val="0"/>
          <dgm:chPref val="0"/>
        </dgm:presLayoutVars>
      </dgm:prSet>
      <dgm:spPr/>
    </dgm:pt>
    <dgm:pt modelId="{667ECDE8-F8E3-4791-A6B2-46BC1F12ACD2}" type="pres">
      <dgm:prSet presAssocID="{19495BE4-E790-4B55-851C-0601857DF2FC}" presName="ChildAccent" presStyleLbl="solidFgAcc1" presStyleIdx="4" presStyleCnt="6" custScaleX="57872" custScaleY="26020" custLinFactNeighborX="-22497" custLinFactNeighborY="-11978"/>
      <dgm:spPr/>
    </dgm:pt>
    <dgm:pt modelId="{3A3CA5D7-4F84-4A78-904E-BA2480919BBE}" type="pres">
      <dgm:prSet presAssocID="{19495BE4-E790-4B55-851C-0601857DF2FC}" presName="Child" presStyleLbl="revTx" presStyleIdx="5" presStyleCnt="7" custLinFactNeighborX="5037" custLinFactNeighborY="18208">
        <dgm:presLayoutVars>
          <dgm:chMax val="0"/>
          <dgm:chPref val="0"/>
          <dgm:bulletEnabled val="1"/>
        </dgm:presLayoutVars>
      </dgm:prSet>
      <dgm:spPr/>
    </dgm:pt>
    <dgm:pt modelId="{7535CC6F-4FFF-4895-850A-579048055929}" type="pres">
      <dgm:prSet presAssocID="{B3A78718-B35C-4BBD-95C2-84E40AC812C6}" presName="childComposite" presStyleCnt="0">
        <dgm:presLayoutVars>
          <dgm:chMax val="0"/>
          <dgm:chPref val="0"/>
        </dgm:presLayoutVars>
      </dgm:prSet>
      <dgm:spPr/>
    </dgm:pt>
    <dgm:pt modelId="{9484BF26-7725-4150-81EE-024AE8C39BAF}" type="pres">
      <dgm:prSet presAssocID="{B3A78718-B35C-4BBD-95C2-84E40AC812C6}" presName="ChildAccent" presStyleLbl="solidFgAcc1" presStyleIdx="5" presStyleCnt="6" custFlipVert="1" custScaleX="55210" custScaleY="30993" custLinFactNeighborX="17481" custLinFactNeighborY="-48305"/>
      <dgm:spPr/>
    </dgm:pt>
    <dgm:pt modelId="{FF3D42B2-F4F6-4271-92CF-A868D7810798}" type="pres">
      <dgm:prSet presAssocID="{B3A78718-B35C-4BBD-95C2-84E40AC812C6}" presName="Child" presStyleLbl="revTx" presStyleIdx="6" presStyleCnt="7" custLinFactNeighborX="-2178" custLinFactNeighborY="6071">
        <dgm:presLayoutVars>
          <dgm:chMax val="0"/>
          <dgm:chPref val="0"/>
          <dgm:bulletEnabled val="1"/>
        </dgm:presLayoutVars>
      </dgm:prSet>
      <dgm:spPr/>
    </dgm:pt>
  </dgm:ptLst>
  <dgm:cxnLst>
    <dgm:cxn modelId="{5FE59C13-B51D-4567-809D-7D843DE8DA75}" type="presOf" srcId="{1E2C5F5C-5535-4B28-B2BB-6C59225582AD}" destId="{E989B6A8-BB11-4195-8669-A98218959935}" srcOrd="0" destOrd="0" presId="urn:microsoft.com/office/officeart/2008/layout/SquareAccentList"/>
    <dgm:cxn modelId="{2A0BF218-C488-4B4B-A26C-23A036040069}" srcId="{47324A69-85E7-44EF-BE4D-F4E653C654D6}" destId="{1E2C5F5C-5535-4B28-B2BB-6C59225582AD}" srcOrd="0" destOrd="0" parTransId="{F17637D6-3660-4900-A7F5-19864550DE4B}" sibTransId="{C00D2E9C-A392-4AAC-9501-EBE58FF59C9D}"/>
    <dgm:cxn modelId="{C8356920-BF59-40B5-889F-713346926F6F}" type="presOf" srcId="{19495BE4-E790-4B55-851C-0601857DF2FC}" destId="{3A3CA5D7-4F84-4A78-904E-BA2480919BBE}" srcOrd="0" destOrd="0" presId="urn:microsoft.com/office/officeart/2008/layout/SquareAccentList"/>
    <dgm:cxn modelId="{C8CC7F63-1FD5-4CAE-969C-25F92AAF73D2}" srcId="{47324A69-85E7-44EF-BE4D-F4E653C654D6}" destId="{EA1BBFC9-2B4B-4FB1-8CB9-B3229C857418}" srcOrd="3" destOrd="0" parTransId="{5B6AB925-3E26-4F81-9675-86692089105C}" sibTransId="{6DAC642F-2A34-42F4-9738-C0589EB223B9}"/>
    <dgm:cxn modelId="{5F92D945-8123-4C71-A2DC-F96BCDB76B7C}" type="presOf" srcId="{EA1BBFC9-2B4B-4FB1-8CB9-B3229C857418}" destId="{4C3840AB-C96A-4471-97C7-FFFA9AE8622F}" srcOrd="0" destOrd="0" presId="urn:microsoft.com/office/officeart/2008/layout/SquareAccentList"/>
    <dgm:cxn modelId="{A0960E49-9F00-4969-8A47-280362B81A68}" type="presOf" srcId="{8A71D571-C448-419D-935E-D912CCDD9F6B}" destId="{192D3EC9-20CC-4828-AC61-28333ABB8641}" srcOrd="0" destOrd="0" presId="urn:microsoft.com/office/officeart/2008/layout/SquareAccentList"/>
    <dgm:cxn modelId="{56E06A70-ACA0-44D7-AE29-22DEADB88C59}" type="presOf" srcId="{47324A69-85E7-44EF-BE4D-F4E653C654D6}" destId="{5E6E268A-A651-4AEA-A783-8A1ADAEE531F}" srcOrd="0" destOrd="0" presId="urn:microsoft.com/office/officeart/2008/layout/SquareAccentList"/>
    <dgm:cxn modelId="{FD0F9271-422F-4368-B412-ECA165DAF14E}" srcId="{47324A69-85E7-44EF-BE4D-F4E653C654D6}" destId="{19495BE4-E790-4B55-851C-0601857DF2FC}" srcOrd="4" destOrd="0" parTransId="{4E62423B-5EF4-4BDD-9A82-A7CB2D9C0A91}" sibTransId="{1F856CDE-500A-4405-BDD6-3E56D9B788CB}"/>
    <dgm:cxn modelId="{130E7785-E3C1-4825-ACBE-4A92C5297731}" srcId="{47324A69-85E7-44EF-BE4D-F4E653C654D6}" destId="{8A71D571-C448-419D-935E-D912CCDD9F6B}" srcOrd="1" destOrd="0" parTransId="{275994B4-8642-4A31-B65B-19D65DD3306A}" sibTransId="{8E1DFFE0-846C-4BF4-A771-BA6A61AD0623}"/>
    <dgm:cxn modelId="{38C3BAA9-48DE-49D6-9C99-94253E142B2E}" srcId="{5C812414-555A-4BEC-B194-B8CB2362553D}" destId="{47324A69-85E7-44EF-BE4D-F4E653C654D6}" srcOrd="0" destOrd="0" parTransId="{CE21B6A4-7971-4827-967B-AA2A2BE33827}" sibTransId="{4317633E-F65B-4730-A62E-52D6CE5C8147}"/>
    <dgm:cxn modelId="{97C04BAF-D27B-4265-A34B-EEE3FE845FE9}" srcId="{47324A69-85E7-44EF-BE4D-F4E653C654D6}" destId="{D38D72B1-CB54-4D4C-B2C7-125FBFE0345C}" srcOrd="2" destOrd="0" parTransId="{9D386C8A-A729-46FB-A60C-66DEDCEB4A09}" sibTransId="{6CD9705C-E0A5-46A8-93EA-3BD8D5A47867}"/>
    <dgm:cxn modelId="{419F8AB1-B5B5-43FC-B5AB-4D25247DD379}" type="presOf" srcId="{5C812414-555A-4BEC-B194-B8CB2362553D}" destId="{F7CA5300-5FFD-4396-B628-8E88CC98C8CF}" srcOrd="0" destOrd="0" presId="urn:microsoft.com/office/officeart/2008/layout/SquareAccentList"/>
    <dgm:cxn modelId="{9F5EB1B3-25B5-4F03-ADB9-FF53C2309B06}" type="presOf" srcId="{D38D72B1-CB54-4D4C-B2C7-125FBFE0345C}" destId="{16080189-81E0-47E1-9809-2E9C851DD4EE}" srcOrd="0" destOrd="0" presId="urn:microsoft.com/office/officeart/2008/layout/SquareAccentList"/>
    <dgm:cxn modelId="{B9FA5CB7-B2E5-418F-A9C9-94A19489C003}" type="presOf" srcId="{B3A78718-B35C-4BBD-95C2-84E40AC812C6}" destId="{FF3D42B2-F4F6-4271-92CF-A868D7810798}" srcOrd="0" destOrd="0" presId="urn:microsoft.com/office/officeart/2008/layout/SquareAccentList"/>
    <dgm:cxn modelId="{E2E962D7-C10E-4E73-85C6-31717CE9E820}" srcId="{47324A69-85E7-44EF-BE4D-F4E653C654D6}" destId="{B3A78718-B35C-4BBD-95C2-84E40AC812C6}" srcOrd="5" destOrd="0" parTransId="{38B137D9-3C85-4C1D-8B2F-311A7477A58B}" sibTransId="{84822E7D-FBFB-4E5D-A6C2-2F850B193299}"/>
    <dgm:cxn modelId="{E9C27071-6637-440E-971C-8287E35CA1A6}" type="presParOf" srcId="{F7CA5300-5FFD-4396-B628-8E88CC98C8CF}" destId="{2A0C7575-07C2-466C-96F9-74ED396546F9}" srcOrd="0" destOrd="0" presId="urn:microsoft.com/office/officeart/2008/layout/SquareAccentList"/>
    <dgm:cxn modelId="{039766F8-0625-4A96-BD56-C0B52A3F7FB8}" type="presParOf" srcId="{2A0C7575-07C2-466C-96F9-74ED396546F9}" destId="{74F5B970-D09C-4239-9869-E095A8549AC6}" srcOrd="0" destOrd="0" presId="urn:microsoft.com/office/officeart/2008/layout/SquareAccentList"/>
    <dgm:cxn modelId="{692670F1-DF7B-4589-9AFC-937D33E04847}" type="presParOf" srcId="{74F5B970-D09C-4239-9869-E095A8549AC6}" destId="{E630A121-3631-42C2-8070-A70E35678C77}" srcOrd="0" destOrd="0" presId="urn:microsoft.com/office/officeart/2008/layout/SquareAccentList"/>
    <dgm:cxn modelId="{D11F04EE-CBED-4A05-9D55-2A52234FD8C4}" type="presParOf" srcId="{74F5B970-D09C-4239-9869-E095A8549AC6}" destId="{F2C72307-EDC0-47DF-8579-A82C9B093A81}" srcOrd="1" destOrd="0" presId="urn:microsoft.com/office/officeart/2008/layout/SquareAccentList"/>
    <dgm:cxn modelId="{BBC658F3-395F-4F8F-B6ED-BA22332BDE28}" type="presParOf" srcId="{74F5B970-D09C-4239-9869-E095A8549AC6}" destId="{5E6E268A-A651-4AEA-A783-8A1ADAEE531F}" srcOrd="2" destOrd="0" presId="urn:microsoft.com/office/officeart/2008/layout/SquareAccentList"/>
    <dgm:cxn modelId="{7D83AC4B-2404-40B5-9035-B5D69E39B5B6}" type="presParOf" srcId="{2A0C7575-07C2-466C-96F9-74ED396546F9}" destId="{A31A458B-DA1A-4804-88EE-CBE199E723FD}" srcOrd="1" destOrd="0" presId="urn:microsoft.com/office/officeart/2008/layout/SquareAccentList"/>
    <dgm:cxn modelId="{9A70AD87-915B-48AC-87E9-E89E2BAE341A}" type="presParOf" srcId="{A31A458B-DA1A-4804-88EE-CBE199E723FD}" destId="{76924064-71BB-4625-A1BE-F92CE746948D}" srcOrd="0" destOrd="0" presId="urn:microsoft.com/office/officeart/2008/layout/SquareAccentList"/>
    <dgm:cxn modelId="{9A8BEEDD-009E-4853-BA72-35C077F31C1F}" type="presParOf" srcId="{76924064-71BB-4625-A1BE-F92CE746948D}" destId="{74984275-4F9E-47A6-837C-0F5C0E3630EE}" srcOrd="0" destOrd="0" presId="urn:microsoft.com/office/officeart/2008/layout/SquareAccentList"/>
    <dgm:cxn modelId="{11A22DEF-606D-4B1D-A2A3-66A056B6CDD0}" type="presParOf" srcId="{76924064-71BB-4625-A1BE-F92CE746948D}" destId="{E989B6A8-BB11-4195-8669-A98218959935}" srcOrd="1" destOrd="0" presId="urn:microsoft.com/office/officeart/2008/layout/SquareAccentList"/>
    <dgm:cxn modelId="{8F67A972-FFE6-41C6-9120-F92E22B143A8}" type="presParOf" srcId="{A31A458B-DA1A-4804-88EE-CBE199E723FD}" destId="{E92FB2A1-2E64-4A17-9A66-18D28E52E242}" srcOrd="1" destOrd="0" presId="urn:microsoft.com/office/officeart/2008/layout/SquareAccentList"/>
    <dgm:cxn modelId="{C5D59C1B-F213-40E7-B015-334E8F99E073}" type="presParOf" srcId="{E92FB2A1-2E64-4A17-9A66-18D28E52E242}" destId="{3C67E4C5-2105-486A-90DE-D003D22BD2F8}" srcOrd="0" destOrd="0" presId="urn:microsoft.com/office/officeart/2008/layout/SquareAccentList"/>
    <dgm:cxn modelId="{5D653A10-5F79-499E-AA08-04CE522223EC}" type="presParOf" srcId="{E92FB2A1-2E64-4A17-9A66-18D28E52E242}" destId="{192D3EC9-20CC-4828-AC61-28333ABB8641}" srcOrd="1" destOrd="0" presId="urn:microsoft.com/office/officeart/2008/layout/SquareAccentList"/>
    <dgm:cxn modelId="{FED52F82-0AD7-4201-9D8D-139526B1E97F}" type="presParOf" srcId="{A31A458B-DA1A-4804-88EE-CBE199E723FD}" destId="{3028FBBE-0077-4B43-A972-8C4979C0EE3F}" srcOrd="2" destOrd="0" presId="urn:microsoft.com/office/officeart/2008/layout/SquareAccentList"/>
    <dgm:cxn modelId="{D614944D-8BEC-41DE-93D2-3439007F1BBF}" type="presParOf" srcId="{3028FBBE-0077-4B43-A972-8C4979C0EE3F}" destId="{3837459F-9824-4FD4-908E-2AB09772FEB7}" srcOrd="0" destOrd="0" presId="urn:microsoft.com/office/officeart/2008/layout/SquareAccentList"/>
    <dgm:cxn modelId="{31AC203C-EF2C-4C79-82B9-26CE5BD8472C}" type="presParOf" srcId="{3028FBBE-0077-4B43-A972-8C4979C0EE3F}" destId="{16080189-81E0-47E1-9809-2E9C851DD4EE}" srcOrd="1" destOrd="0" presId="urn:microsoft.com/office/officeart/2008/layout/SquareAccentList"/>
    <dgm:cxn modelId="{1C07D944-6FC4-4CD9-BB66-15CE8435C400}" type="presParOf" srcId="{A31A458B-DA1A-4804-88EE-CBE199E723FD}" destId="{2A9657EE-77A0-49C1-B949-A3ABF43F5030}" srcOrd="3" destOrd="0" presId="urn:microsoft.com/office/officeart/2008/layout/SquareAccentList"/>
    <dgm:cxn modelId="{0BAB7E34-7EEE-432C-945C-C3E488CF0F38}" type="presParOf" srcId="{2A9657EE-77A0-49C1-B949-A3ABF43F5030}" destId="{C1B48BF1-6806-4E57-8BC4-78BEB03DBAE1}" srcOrd="0" destOrd="0" presId="urn:microsoft.com/office/officeart/2008/layout/SquareAccentList"/>
    <dgm:cxn modelId="{EF526FAB-77EA-4A22-A7DB-F71EAFB6CF0F}" type="presParOf" srcId="{2A9657EE-77A0-49C1-B949-A3ABF43F5030}" destId="{4C3840AB-C96A-4471-97C7-FFFA9AE8622F}" srcOrd="1" destOrd="0" presId="urn:microsoft.com/office/officeart/2008/layout/SquareAccentList"/>
    <dgm:cxn modelId="{2A35820E-9CF4-4CD2-A48E-DC99D7CB849A}" type="presParOf" srcId="{A31A458B-DA1A-4804-88EE-CBE199E723FD}" destId="{BD5A6760-ECAC-4273-94A0-12F38BE13A5E}" srcOrd="4" destOrd="0" presId="urn:microsoft.com/office/officeart/2008/layout/SquareAccentList"/>
    <dgm:cxn modelId="{27960596-6FB8-467B-BFAE-C83F50094A10}" type="presParOf" srcId="{BD5A6760-ECAC-4273-94A0-12F38BE13A5E}" destId="{667ECDE8-F8E3-4791-A6B2-46BC1F12ACD2}" srcOrd="0" destOrd="0" presId="urn:microsoft.com/office/officeart/2008/layout/SquareAccentList"/>
    <dgm:cxn modelId="{98C8D31B-F82B-41F2-BFD6-6397DF5FA5E5}" type="presParOf" srcId="{BD5A6760-ECAC-4273-94A0-12F38BE13A5E}" destId="{3A3CA5D7-4F84-4A78-904E-BA2480919BBE}" srcOrd="1" destOrd="0" presId="urn:microsoft.com/office/officeart/2008/layout/SquareAccentList"/>
    <dgm:cxn modelId="{CB009494-9A31-4267-B058-44BEAF01F4ED}" type="presParOf" srcId="{A31A458B-DA1A-4804-88EE-CBE199E723FD}" destId="{7535CC6F-4FFF-4895-850A-579048055929}" srcOrd="5" destOrd="0" presId="urn:microsoft.com/office/officeart/2008/layout/SquareAccentList"/>
    <dgm:cxn modelId="{76FC112B-6DA8-41DD-AFE7-CBAF7553CAEF}" type="presParOf" srcId="{7535CC6F-4FFF-4895-850A-579048055929}" destId="{9484BF26-7725-4150-81EE-024AE8C39BAF}" srcOrd="0" destOrd="0" presId="urn:microsoft.com/office/officeart/2008/layout/SquareAccentList"/>
    <dgm:cxn modelId="{AD9A8016-3D93-4A07-BDF1-E31071A038A7}" type="presParOf" srcId="{7535CC6F-4FFF-4895-850A-579048055929}" destId="{FF3D42B2-F4F6-4271-92CF-A868D7810798}" srcOrd="1" destOrd="0" presId="urn:microsoft.com/office/officeart/2008/layout/SquareAccentList"/>
  </dgm:cxnLst>
  <dgm:bg>
    <a:gradFill>
      <a:gsLst>
        <a:gs pos="94000">
          <a:srgbClr val="8CBBD6">
            <a:alpha val="34000"/>
          </a:srgbClr>
        </a:gs>
        <a:gs pos="0">
          <a:srgbClr val="679BBE">
            <a:alpha val="59000"/>
          </a:srgbClr>
        </a:gs>
        <a:gs pos="40000">
          <a:schemeClr val="accent1">
            <a:lumMod val="105000"/>
            <a:satMod val="103000"/>
            <a:tint val="73000"/>
          </a:schemeClr>
        </a:gs>
        <a:gs pos="79000">
          <a:schemeClr val="accent1">
            <a:lumMod val="105000"/>
            <a:satMod val="109000"/>
            <a:tint val="81000"/>
          </a:schemeClr>
        </a:gs>
      </a:gsLst>
      <a:lin ang="5400000" scaled="0"/>
    </a:gradFill>
  </dgm:bg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15D22-4E65-47A3-A5CE-305C69C9EACB}">
      <dsp:nvSpPr>
        <dsp:cNvPr id="0" name=""/>
        <dsp:cNvSpPr/>
      </dsp:nvSpPr>
      <dsp:spPr>
        <a:xfrm>
          <a:off x="1705958" y="3470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🌱 E : Environmental (Ambiental)</a:t>
          </a:r>
          <a:endParaRPr lang="es-AR" sz="1400" kern="1200" dirty="0"/>
        </a:p>
      </dsp:txBody>
      <dsp:txXfrm>
        <a:off x="1928070" y="326226"/>
        <a:ext cx="1221615" cy="749627"/>
      </dsp:txXfrm>
    </dsp:sp>
    <dsp:sp modelId="{8314D5AD-5880-4FB4-8645-9B49767686B3}">
      <dsp:nvSpPr>
        <dsp:cNvPr id="0" name=""/>
        <dsp:cNvSpPr/>
      </dsp:nvSpPr>
      <dsp:spPr>
        <a:xfrm>
          <a:off x="2307048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lumMod val="110000"/>
                <a:satMod val="105000"/>
                <a:tint val="67000"/>
                <a:alpha val="5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🏛️ G: Governance (Gobierno Corporativo)</a:t>
          </a:r>
          <a:endParaRPr lang="es-AR" sz="1400" kern="1200" dirty="0"/>
        </a:p>
      </dsp:txBody>
      <dsp:txXfrm>
        <a:off x="2816517" y="1506196"/>
        <a:ext cx="999503" cy="916211"/>
      </dsp:txXfrm>
    </dsp:sp>
    <dsp:sp modelId="{F0EE5DF8-A65C-4ECF-9DE8-1D4B662B4888}">
      <dsp:nvSpPr>
        <dsp:cNvPr id="0" name=""/>
        <dsp:cNvSpPr/>
      </dsp:nvSpPr>
      <dsp:spPr>
        <a:xfrm>
          <a:off x="1104867" y="1075854"/>
          <a:ext cx="1665839" cy="1665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👥 S :Social</a:t>
          </a:r>
          <a:endParaRPr lang="es-AR" sz="1400" kern="1200" dirty="0"/>
        </a:p>
      </dsp:txBody>
      <dsp:txXfrm>
        <a:off x="1261734" y="1506196"/>
        <a:ext cx="999503" cy="916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2867812" y="720783"/>
          <a:ext cx="968531" cy="3724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2848454" y="734960"/>
          <a:ext cx="948548" cy="3582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895" y="0"/>
          <a:ext cx="3924981" cy="61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895" y="0"/>
        <a:ext cx="3924981" cy="614859"/>
      </dsp:txXfrm>
    </dsp:sp>
    <dsp:sp modelId="{74984275-4F9E-47A6-837C-0F5C0E3630EE}">
      <dsp:nvSpPr>
        <dsp:cNvPr id="0" name=""/>
        <dsp:cNvSpPr/>
      </dsp:nvSpPr>
      <dsp:spPr>
        <a:xfrm flipV="1">
          <a:off x="14027" y="1392933"/>
          <a:ext cx="10514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3391" y="1171645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163391" y="1171645"/>
        <a:ext cx="2705639" cy="498185"/>
      </dsp:txXfrm>
    </dsp:sp>
    <dsp:sp modelId="{3C67E4C5-2105-486A-90DE-D003D22BD2F8}">
      <dsp:nvSpPr>
        <dsp:cNvPr id="0" name=""/>
        <dsp:cNvSpPr/>
      </dsp:nvSpPr>
      <dsp:spPr>
        <a:xfrm flipV="1">
          <a:off x="0" y="1875564"/>
          <a:ext cx="123689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3391" y="166983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163391" y="1669831"/>
        <a:ext cx="2705639" cy="498185"/>
      </dsp:txXfrm>
    </dsp:sp>
    <dsp:sp modelId="{3837459F-9824-4FD4-908E-2AB09772FEB7}">
      <dsp:nvSpPr>
        <dsp:cNvPr id="0" name=""/>
        <dsp:cNvSpPr/>
      </dsp:nvSpPr>
      <dsp:spPr>
        <a:xfrm flipV="1">
          <a:off x="895" y="2377898"/>
          <a:ext cx="131413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3391" y="2168017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163391" y="2168017"/>
        <a:ext cx="2705639" cy="498185"/>
      </dsp:txXfrm>
    </dsp:sp>
    <dsp:sp modelId="{C1B48BF1-6806-4E57-8BC4-78BEB03DBAE1}">
      <dsp:nvSpPr>
        <dsp:cNvPr id="0" name=""/>
        <dsp:cNvSpPr/>
      </dsp:nvSpPr>
      <dsp:spPr>
        <a:xfrm flipH="1">
          <a:off x="0" y="2829563"/>
          <a:ext cx="131408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3391" y="2666203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163391" y="2666203"/>
        <a:ext cx="2705639" cy="498185"/>
      </dsp:txXfrm>
    </dsp:sp>
    <dsp:sp modelId="{667ECDE8-F8E3-4791-A6B2-46BC1F12ACD2}">
      <dsp:nvSpPr>
        <dsp:cNvPr id="0" name=""/>
        <dsp:cNvSpPr/>
      </dsp:nvSpPr>
      <dsp:spPr>
        <a:xfrm>
          <a:off x="16345" y="3304962"/>
          <a:ext cx="123685" cy="5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163391" y="3164389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163391" y="3164389"/>
        <a:ext cx="2705639" cy="498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88050" y="705842"/>
          <a:ext cx="838747" cy="322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111848" y="715101"/>
          <a:ext cx="821441" cy="31028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396065" y="125199"/>
          <a:ext cx="3399028" cy="53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Destino de las contribuciones</a:t>
          </a:r>
        </a:p>
      </dsp:txBody>
      <dsp:txXfrm>
        <a:off x="396065" y="125199"/>
        <a:ext cx="3399028" cy="532467"/>
      </dsp:txXfrm>
    </dsp:sp>
    <dsp:sp modelId="{74984275-4F9E-47A6-837C-0F5C0E3630EE}">
      <dsp:nvSpPr>
        <dsp:cNvPr id="0" name=""/>
        <dsp:cNvSpPr/>
      </dsp:nvSpPr>
      <dsp:spPr>
        <a:xfrm flipV="1">
          <a:off x="435932" y="1206278"/>
          <a:ext cx="91058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565281" y="1014643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🎓 </a:t>
          </a:r>
          <a:r>
            <a:rPr lang="es-AR" sz="1400" b="1" kern="1200" dirty="0"/>
            <a:t>Educación e inclusión</a:t>
          </a:r>
          <a:r>
            <a:rPr lang="es-AR" sz="1400" kern="1200" dirty="0"/>
            <a:t>	</a:t>
          </a:r>
        </a:p>
      </dsp:txBody>
      <dsp:txXfrm>
        <a:off x="565281" y="1014643"/>
        <a:ext cx="2343080" cy="431428"/>
      </dsp:txXfrm>
    </dsp:sp>
    <dsp:sp modelId="{3C67E4C5-2105-486A-90DE-D003D22BD2F8}">
      <dsp:nvSpPr>
        <dsp:cNvPr id="0" name=""/>
        <dsp:cNvSpPr/>
      </dsp:nvSpPr>
      <dsp:spPr>
        <a:xfrm flipV="1">
          <a:off x="421215" y="1624236"/>
          <a:ext cx="107114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565422" y="1462069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🛡️ </a:t>
          </a:r>
          <a:r>
            <a:rPr lang="es-AR" sz="1400" b="1" kern="1200" dirty="0"/>
            <a:t>Protección social</a:t>
          </a:r>
          <a:r>
            <a:rPr lang="es-AR" sz="1400" kern="1200" dirty="0"/>
            <a:t>	</a:t>
          </a:r>
        </a:p>
      </dsp:txBody>
      <dsp:txXfrm>
        <a:off x="565422" y="1462069"/>
        <a:ext cx="2343080" cy="431428"/>
      </dsp:txXfrm>
    </dsp:sp>
    <dsp:sp modelId="{3837459F-9824-4FD4-908E-2AB09772FEB7}">
      <dsp:nvSpPr>
        <dsp:cNvPr id="0" name=""/>
        <dsp:cNvSpPr/>
      </dsp:nvSpPr>
      <dsp:spPr>
        <a:xfrm flipV="1">
          <a:off x="424560" y="2059257"/>
          <a:ext cx="113803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565281" y="1877500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🎭 </a:t>
          </a:r>
          <a:r>
            <a:rPr lang="es-AR" sz="1400" b="1" kern="1200" dirty="0"/>
            <a:t>Promoción cultural</a:t>
          </a:r>
          <a:r>
            <a:rPr lang="es-AR" sz="1400" kern="1200" dirty="0"/>
            <a:t>	</a:t>
          </a:r>
        </a:p>
      </dsp:txBody>
      <dsp:txXfrm>
        <a:off x="565281" y="1877500"/>
        <a:ext cx="2343080" cy="431428"/>
      </dsp:txXfrm>
    </dsp:sp>
    <dsp:sp modelId="{C1B48BF1-6806-4E57-8BC4-78BEB03DBAE1}">
      <dsp:nvSpPr>
        <dsp:cNvPr id="0" name=""/>
        <dsp:cNvSpPr/>
      </dsp:nvSpPr>
      <dsp:spPr>
        <a:xfrm flipH="1">
          <a:off x="414528" y="2450398"/>
          <a:ext cx="113799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565281" y="2308928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🏠 </a:t>
          </a:r>
          <a:r>
            <a:rPr lang="es-ES" sz="1400" b="1" kern="1200" dirty="0"/>
            <a:t>Servicios comunitarios</a:t>
          </a:r>
          <a:r>
            <a:rPr lang="es-ES" sz="1400" kern="1200" dirty="0"/>
            <a:t> (alimentos y viviendas)	</a:t>
          </a:r>
          <a:endParaRPr lang="es-AR" sz="1400" kern="1200" dirty="0"/>
        </a:p>
      </dsp:txBody>
      <dsp:txXfrm>
        <a:off x="565281" y="2308928"/>
        <a:ext cx="2343080" cy="431428"/>
      </dsp:txXfrm>
    </dsp:sp>
    <dsp:sp modelId="{667ECDE8-F8E3-4791-A6B2-46BC1F12ACD2}">
      <dsp:nvSpPr>
        <dsp:cNvPr id="0" name=""/>
        <dsp:cNvSpPr/>
      </dsp:nvSpPr>
      <dsp:spPr>
        <a:xfrm>
          <a:off x="437939" y="2862092"/>
          <a:ext cx="107111" cy="481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565281" y="2740356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🏥 </a:t>
          </a:r>
          <a:r>
            <a:rPr lang="es-ES" sz="1400" b="1" kern="1200" dirty="0"/>
            <a:t>Infraestructura y promoción de la salud</a:t>
          </a:r>
          <a:r>
            <a:rPr lang="es-ES" sz="1400" kern="1200" dirty="0"/>
            <a:t>	</a:t>
          </a:r>
          <a:endParaRPr lang="es-AR" sz="1400" kern="1200" dirty="0"/>
        </a:p>
      </dsp:txBody>
      <dsp:txXfrm>
        <a:off x="565281" y="2740356"/>
        <a:ext cx="2343080" cy="431428"/>
      </dsp:txXfrm>
    </dsp:sp>
    <dsp:sp modelId="{9484BF26-7725-4150-81EE-024AE8C39BAF}">
      <dsp:nvSpPr>
        <dsp:cNvPr id="0" name=""/>
        <dsp:cNvSpPr/>
      </dsp:nvSpPr>
      <dsp:spPr>
        <a:xfrm flipV="1">
          <a:off x="431302" y="3197893"/>
          <a:ext cx="102184" cy="57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565422" y="3116704"/>
          <a:ext cx="2343080" cy="431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🌱 </a:t>
          </a:r>
          <a:r>
            <a:rPr lang="es-US" sz="1400" b="1" kern="1200" dirty="0"/>
            <a:t>Conservación ambiental </a:t>
          </a:r>
          <a:endParaRPr lang="es-AR" sz="1400" b="1" kern="1200" dirty="0"/>
        </a:p>
      </dsp:txBody>
      <dsp:txXfrm>
        <a:off x="565422" y="3116704"/>
        <a:ext cx="2343080" cy="431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0A121-3631-42C2-8070-A70E35678C77}">
      <dsp:nvSpPr>
        <dsp:cNvPr id="0" name=""/>
        <dsp:cNvSpPr/>
      </dsp:nvSpPr>
      <dsp:spPr>
        <a:xfrm>
          <a:off x="3011708" y="646383"/>
          <a:ext cx="1006536" cy="387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2307-EDC0-47DF-8579-A82C9B093A81}">
      <dsp:nvSpPr>
        <dsp:cNvPr id="0" name=""/>
        <dsp:cNvSpPr/>
      </dsp:nvSpPr>
      <dsp:spPr>
        <a:xfrm>
          <a:off x="3033388" y="667744"/>
          <a:ext cx="985768" cy="3723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E6E268A-A651-4AEA-A783-8A1ADAEE531F}">
      <dsp:nvSpPr>
        <dsp:cNvPr id="0" name=""/>
        <dsp:cNvSpPr/>
      </dsp:nvSpPr>
      <dsp:spPr>
        <a:xfrm>
          <a:off x="0" y="90199"/>
          <a:ext cx="4078996" cy="396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000" b="1" u="sng" kern="1200" dirty="0">
              <a:solidFill>
                <a:srgbClr val="002060"/>
              </a:solidFill>
              <a:latin typeface="Amasis MT Pro Medium" panose="02040604050005020304" pitchFamily="18" charset="0"/>
            </a:rPr>
            <a:t>Destino de las contribuciones</a:t>
          </a:r>
        </a:p>
      </dsp:txBody>
      <dsp:txXfrm>
        <a:off x="0" y="90199"/>
        <a:ext cx="4078996" cy="396420"/>
      </dsp:txXfrm>
    </dsp:sp>
    <dsp:sp modelId="{74984275-4F9E-47A6-837C-0F5C0E3630EE}">
      <dsp:nvSpPr>
        <dsp:cNvPr id="0" name=""/>
        <dsp:cNvSpPr/>
      </dsp:nvSpPr>
      <dsp:spPr>
        <a:xfrm flipV="1">
          <a:off x="14529" y="1326308"/>
          <a:ext cx="109274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B6A8-BB11-4195-8669-A98218959935}">
      <dsp:nvSpPr>
        <dsp:cNvPr id="0" name=""/>
        <dsp:cNvSpPr/>
      </dsp:nvSpPr>
      <dsp:spPr>
        <a:xfrm>
          <a:off x="169754" y="1096337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AR" sz="1600" kern="1200" dirty="0"/>
            <a:t>🎓 </a:t>
          </a:r>
          <a:r>
            <a:rPr lang="es-AR" sz="1600" b="1" kern="1200" dirty="0"/>
            <a:t>Educación e inclusión</a:t>
          </a:r>
          <a:r>
            <a:rPr lang="es-AR" sz="1600" kern="1200" dirty="0"/>
            <a:t>	</a:t>
          </a:r>
        </a:p>
      </dsp:txBody>
      <dsp:txXfrm>
        <a:off x="169754" y="1096337"/>
        <a:ext cx="2811808" cy="517734"/>
      </dsp:txXfrm>
    </dsp:sp>
    <dsp:sp modelId="{3C67E4C5-2105-486A-90DE-D003D22BD2F8}">
      <dsp:nvSpPr>
        <dsp:cNvPr id="0" name=""/>
        <dsp:cNvSpPr/>
      </dsp:nvSpPr>
      <dsp:spPr>
        <a:xfrm flipV="1">
          <a:off x="0" y="1827878"/>
          <a:ext cx="128542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D3EC9-20CC-4828-AC61-28333ABB8641}">
      <dsp:nvSpPr>
        <dsp:cNvPr id="0" name=""/>
        <dsp:cNvSpPr/>
      </dsp:nvSpPr>
      <dsp:spPr>
        <a:xfrm>
          <a:off x="169923" y="1633269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🛡️ </a:t>
          </a:r>
          <a:r>
            <a:rPr lang="es-AR" sz="1600" b="1" kern="1200" dirty="0"/>
            <a:t>Protección social</a:t>
          </a:r>
          <a:r>
            <a:rPr lang="es-AR" sz="1600" kern="1200" dirty="0"/>
            <a:t>	</a:t>
          </a:r>
        </a:p>
      </dsp:txBody>
      <dsp:txXfrm>
        <a:off x="169923" y="1633269"/>
        <a:ext cx="2811808" cy="517734"/>
      </dsp:txXfrm>
    </dsp:sp>
    <dsp:sp modelId="{3837459F-9824-4FD4-908E-2AB09772FEB7}">
      <dsp:nvSpPr>
        <dsp:cNvPr id="0" name=""/>
        <dsp:cNvSpPr/>
      </dsp:nvSpPr>
      <dsp:spPr>
        <a:xfrm flipV="1">
          <a:off x="882" y="2349923"/>
          <a:ext cx="136569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80189-81E0-47E1-9809-2E9C851DD4EE}">
      <dsp:nvSpPr>
        <dsp:cNvPr id="0" name=""/>
        <dsp:cNvSpPr/>
      </dsp:nvSpPr>
      <dsp:spPr>
        <a:xfrm>
          <a:off x="169754" y="2131806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🎭 </a:t>
          </a:r>
          <a:r>
            <a:rPr lang="es-AR" sz="1600" b="1" kern="1200" dirty="0"/>
            <a:t>Promoción cultural</a:t>
          </a:r>
          <a:r>
            <a:rPr lang="es-AR" sz="1600" kern="1200" dirty="0"/>
            <a:t>	</a:t>
          </a:r>
        </a:p>
      </dsp:txBody>
      <dsp:txXfrm>
        <a:off x="169754" y="2131806"/>
        <a:ext cx="2811808" cy="517734"/>
      </dsp:txXfrm>
    </dsp:sp>
    <dsp:sp modelId="{C1B48BF1-6806-4E57-8BC4-78BEB03DBAE1}">
      <dsp:nvSpPr>
        <dsp:cNvPr id="0" name=""/>
        <dsp:cNvSpPr/>
      </dsp:nvSpPr>
      <dsp:spPr>
        <a:xfrm flipH="1">
          <a:off x="0" y="2819311"/>
          <a:ext cx="136565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840AB-C96A-4471-97C7-FFFA9AE8622F}">
      <dsp:nvSpPr>
        <dsp:cNvPr id="0" name=""/>
        <dsp:cNvSpPr/>
      </dsp:nvSpPr>
      <dsp:spPr>
        <a:xfrm>
          <a:off x="169754" y="26495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🏠 </a:t>
          </a:r>
          <a:r>
            <a:rPr lang="es-ES" sz="1600" b="1" kern="1200" dirty="0"/>
            <a:t>Servicios comunitarios</a:t>
          </a:r>
          <a:r>
            <a:rPr lang="es-ES" sz="1600" kern="1200" dirty="0"/>
            <a:t> (alimentos y viviendas)	</a:t>
          </a:r>
          <a:endParaRPr lang="es-AR" sz="1600" kern="1200" dirty="0"/>
        </a:p>
      </dsp:txBody>
      <dsp:txXfrm>
        <a:off x="169754" y="2649541"/>
        <a:ext cx="2811808" cy="517734"/>
      </dsp:txXfrm>
    </dsp:sp>
    <dsp:sp modelId="{667ECDE8-F8E3-4791-A6B2-46BC1F12ACD2}">
      <dsp:nvSpPr>
        <dsp:cNvPr id="0" name=""/>
        <dsp:cNvSpPr/>
      </dsp:nvSpPr>
      <dsp:spPr>
        <a:xfrm>
          <a:off x="0" y="3370642"/>
          <a:ext cx="128538" cy="577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A5D7-4F84-4A78-904E-BA2480919BBE}">
      <dsp:nvSpPr>
        <dsp:cNvPr id="0" name=""/>
        <dsp:cNvSpPr/>
      </dsp:nvSpPr>
      <dsp:spPr>
        <a:xfrm>
          <a:off x="311385" y="3261544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🏥 </a:t>
          </a:r>
          <a:r>
            <a:rPr lang="es-ES" sz="1600" b="1" kern="1200" dirty="0"/>
            <a:t>Infraestructura y promoción de la salud</a:t>
          </a:r>
          <a:r>
            <a:rPr lang="es-ES" sz="1600" kern="1200" dirty="0"/>
            <a:t>	</a:t>
          </a:r>
          <a:endParaRPr lang="es-AR" sz="1600" kern="1200" dirty="0"/>
        </a:p>
      </dsp:txBody>
      <dsp:txXfrm>
        <a:off x="311385" y="3261544"/>
        <a:ext cx="2811808" cy="517734"/>
      </dsp:txXfrm>
    </dsp:sp>
    <dsp:sp modelId="{9484BF26-7725-4150-81EE-024AE8C39BAF}">
      <dsp:nvSpPr>
        <dsp:cNvPr id="0" name=""/>
        <dsp:cNvSpPr/>
      </dsp:nvSpPr>
      <dsp:spPr>
        <a:xfrm flipV="1">
          <a:off x="46681" y="3802168"/>
          <a:ext cx="122625" cy="688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D42B2-F4F6-4271-92CF-A868D7810798}">
      <dsp:nvSpPr>
        <dsp:cNvPr id="0" name=""/>
        <dsp:cNvSpPr/>
      </dsp:nvSpPr>
      <dsp:spPr>
        <a:xfrm>
          <a:off x="108513" y="3716441"/>
          <a:ext cx="2811808" cy="51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🌱 </a:t>
          </a:r>
          <a:r>
            <a:rPr lang="es-US" sz="1600" b="1" kern="1200" dirty="0"/>
            <a:t>Conservación ambiental </a:t>
          </a:r>
          <a:endParaRPr lang="es-AR" sz="1600" b="1" kern="1200" dirty="0"/>
        </a:p>
      </dsp:txBody>
      <dsp:txXfrm>
        <a:off x="108513" y="3716441"/>
        <a:ext cx="2811808" cy="51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9B02D-B3DE-4A45-8CE0-A59EA0AA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C4A374-EEE3-4658-8492-D5CFCC7A2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42037-9587-4E94-98CF-AE6E6DB7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252FF9-0A7E-44EA-BF57-C02799A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551BF-9954-45A7-AFDE-302B0A02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69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F7A0E-4EBC-4BB1-8A38-DE431B32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CAF3E-3423-463B-954D-5B1EA87C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E2AE25-186E-4E1C-9B93-1A55301F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D33D9-4272-47F8-9178-D6ED2DC2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7E19-DB13-4BF8-892F-7FBB24DC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25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BA7F73-376A-4F44-A977-C705AF91E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DF51A1-210C-4DB4-8E7D-D09D845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74A2B-9E6A-46E0-B831-7C0D467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8C302-1FF3-4606-BF31-6FAA91BF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E6B2F3-655C-437C-ACC0-D6F80782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398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88EC6-6FFF-4538-A10E-7E36690F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D4880-319E-4C6E-BA6C-E568AED8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5F3F1-A5E4-4FDF-BCDF-52A25FFA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74D9A9-F5F3-4680-9E62-3F5DD134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60F81-0570-4344-9A92-7AA6F7E1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552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2CAF8-AAAF-4486-9DCE-D8F870AA8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B52582-352F-4290-A319-E0568ADE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D5BFCA-80D1-44B8-8CC6-1F15A656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61A7D5-DD55-4881-BF1B-79689C48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8B93D-A887-4E3A-95A1-46487DF1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85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E9DCD-E84C-4883-8321-206DE0CC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09626-D89A-4AEF-88C1-FC9FD2A1A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D212D-FF82-482B-9BE9-AB060E3FD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8026C-4E9F-44EB-B380-57A12887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BB616F-A59C-4A6C-88F6-966173DD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4FE7D-8DA8-4DA5-93ED-5F0059B0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888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4334B-1F05-4934-B80A-14516B03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C558FA-496F-4B17-B147-F20C2112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36EEF-D314-4E16-AC96-3744A696C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667D90-B07F-4009-9430-E3BF44A04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A02EC-1363-4155-855B-9F98CF1B3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982E9D-D14C-44D0-B34B-BAC8AE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ADFFE-0F4D-4BF1-A402-3A20AB05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874393-DC70-4A0B-93E7-0CC20EBB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20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F8ECA-4308-48F0-8EB5-0BDF21DB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E2BCFA-0549-43FB-A41A-D49887A6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79F0B3-455E-4596-89E9-8D08058C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4337D-A256-4BA2-B0C9-375247C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111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ED0D5E-E996-496F-9BAA-080C4B2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9BDA70-0C19-4C97-AF43-2DB2E2F8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1F5442-5E9F-427F-9240-9F3267AB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220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C0A7-3483-4FD6-B1A3-FB5ABBF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29572-297D-4139-9CD7-2C3F5A92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23EBFC-E910-4FF1-99A8-331A3FF6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352792-54D5-4F41-9578-913A1C23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444A0-EC4C-4551-82C0-7F07E48D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739DFA-F27E-4F78-A0F2-05120742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484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B2F98-75C1-424C-BD71-21FCFCF3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380F00-4D76-41E8-A0EC-93FBA378C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9FA49-ADE2-4DBF-8FF0-9FE45F69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560CD-6DAD-4DD8-A6A7-82D499A7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FB4D00-DFA2-4C97-BB1D-16DA49F0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2DF737-0D9C-4C34-A6C4-B88BD03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40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B9E7EA-5F88-4C2D-932F-FF3C8DFD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DF8B4D-CD40-418B-807B-66103E55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D9351-0E2D-4AEF-9ACB-56C38974B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8BE7D-97C2-4B61-9FA6-3C5F23F99494}" type="datetimeFigureOut">
              <a:rPr lang="es-AR" smtClean="0"/>
              <a:t>24/1/2026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D41B9-52D0-4464-9628-444E72D3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D4B8A-21CD-4DE5-91B9-D0B9C8A7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8F85B-676E-4147-9CA4-E6AD31A89C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76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chart" Target="../charts/chart3.xml"/><Relationship Id="rId3" Type="http://schemas.openxmlformats.org/officeDocument/2006/relationships/image" Target="../media/image20.png"/><Relationship Id="rId7" Type="http://schemas.openxmlformats.org/officeDocument/2006/relationships/image" Target="../media/image40.svg"/><Relationship Id="rId12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2.sv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1.png"/><Relationship Id="rId9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Portada">
            <a:extLst>
              <a:ext uri="{FF2B5EF4-FFF2-40B4-BE49-F238E27FC236}">
                <a16:creationId xmlns:a16="http://schemas.microsoft.com/office/drawing/2014/main" id="{321C0EA1-F3C4-4F52-A8E7-C60CE78CB774}"/>
              </a:ext>
            </a:extLst>
          </p:cNvPr>
          <p:cNvSpPr>
            <a:spLocks noGrp="1" noChangeAspect="1" noChangeArrowheads="1"/>
          </p:cNvSpPr>
          <p:nvPr>
            <p:ph type="ctrTitle" idx="4294967295"/>
          </p:nvPr>
        </p:nvSpPr>
        <p:spPr bwMode="auto">
          <a:xfrm>
            <a:off x="3151188" y="1122363"/>
            <a:ext cx="9040812" cy="236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br>
              <a:rPr lang="es-US" dirty="0">
                <a:latin typeface="Arial Rounded MT Bold" panose="020F0704030504030204" pitchFamily="34" charset="0"/>
              </a:rPr>
            </a:br>
            <a:endParaRPr lang="es-AR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0B82B0-AE81-4CCD-B323-CE28758C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5175" cy="6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2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4">
            <a:extLst>
              <a:ext uri="{FF2B5EF4-FFF2-40B4-BE49-F238E27FC236}">
                <a16:creationId xmlns:a16="http://schemas.microsoft.com/office/drawing/2014/main" id="{F2F92DFF-F773-483E-BC1C-08EC30B142CD}"/>
              </a:ext>
            </a:extLst>
          </p:cNvPr>
          <p:cNvSpPr txBox="1">
            <a:spLocks/>
          </p:cNvSpPr>
          <p:nvPr/>
        </p:nvSpPr>
        <p:spPr>
          <a:xfrm>
            <a:off x="1425548" y="505921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97" y="520085"/>
            <a:ext cx="10515600" cy="732288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 - 2022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08C5EFA-9F4F-4223-A1D1-F517497707E5}"/>
              </a:ext>
            </a:extLst>
          </p:cNvPr>
          <p:cNvGrpSpPr/>
          <p:nvPr/>
        </p:nvGrpSpPr>
        <p:grpSpPr>
          <a:xfrm>
            <a:off x="2518221" y="707157"/>
            <a:ext cx="9673779" cy="5443685"/>
            <a:chOff x="1804118" y="600182"/>
            <a:chExt cx="9617210" cy="544368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D92C8E8-32B4-4651-BBCD-466A2B827140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5443685"/>
              <a:chOff x="436159" y="1133775"/>
              <a:chExt cx="9617210" cy="5443685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30A42B17-7EF9-4D67-AE26-2DDB853EB394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5443685"/>
                <a:chOff x="326672" y="1366371"/>
                <a:chExt cx="9617210" cy="5443685"/>
              </a:xfrm>
              <a:effectLst/>
            </p:grpSpPr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2FDEC14D-F421-495C-86D7-87EBFBDE55B8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219BD5AA-519A-41E3-97FA-74592B6F3C7F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5147555"/>
                  <a:chOff x="2978756" y="1235479"/>
                  <a:chExt cx="4648580" cy="5147555"/>
                </a:xfrm>
              </p:grpSpPr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63B3C52C-F47A-4CC3-BBA0-0377FA1BF2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3877392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n 23">
                    <a:extLst>
                      <a:ext uri="{FF2B5EF4-FFF2-40B4-BE49-F238E27FC236}">
                        <a16:creationId xmlns:a16="http://schemas.microsoft.com/office/drawing/2014/main" id="{9BE7FD56-4DCB-4B0A-A60F-13770024A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1916514"/>
                  </a:xfrm>
                  <a:prstGeom prst="rect">
                    <a:avLst/>
                  </a:prstGeom>
                </p:spPr>
              </p:pic>
              <p:sp>
                <p:nvSpPr>
                  <p:cNvPr id="25" name="Elipse 24">
                    <a:extLst>
                      <a:ext uri="{FF2B5EF4-FFF2-40B4-BE49-F238E27FC236}">
                        <a16:creationId xmlns:a16="http://schemas.microsoft.com/office/drawing/2014/main" id="{5A60146B-A69F-49D7-A1D7-4067FDDADB0B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5A540289-B6E9-4F3F-8071-30BA579CCCE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70D7D10E-0B3D-4135-9489-F1ABF026FE0A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C5BE40F-06D7-4D57-8B62-100EBEED137B}"/>
                    </a:ext>
                  </a:extLst>
                </p:cNvPr>
                <p:cNvGrpSpPr/>
                <p:nvPr/>
              </p:nvGrpSpPr>
              <p:grpSpPr>
                <a:xfrm>
                  <a:off x="2832200" y="2601696"/>
                  <a:ext cx="4529554" cy="3880290"/>
                  <a:chOff x="5418840" y="2560239"/>
                  <a:chExt cx="4529554" cy="3880290"/>
                </a:xfrm>
              </p:grpSpPr>
              <p:pic>
                <p:nvPicPr>
                  <p:cNvPr id="18" name="Imagen 17">
                    <a:extLst>
                      <a:ext uri="{FF2B5EF4-FFF2-40B4-BE49-F238E27FC236}">
                        <a16:creationId xmlns:a16="http://schemas.microsoft.com/office/drawing/2014/main" id="{6CA41A1A-85E2-4261-A4A3-1F7C6C5EF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18840" y="2560239"/>
                    <a:ext cx="2255716" cy="3877392"/>
                  </a:xfrm>
                  <a:prstGeom prst="rect">
                    <a:avLst/>
                  </a:prstGeom>
                </p:spPr>
              </p:pic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462183A7-AC73-400C-A9FB-29A78603AF7E}"/>
                      </a:ext>
                    </a:extLst>
                  </p:cNvPr>
                  <p:cNvSpPr txBox="1"/>
                  <p:nvPr/>
                </p:nvSpPr>
                <p:spPr>
                  <a:xfrm>
                    <a:off x="7922344" y="4610755"/>
                    <a:ext cx="2026050" cy="1815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US" sz="1600" dirty="0"/>
                      <a:t>10 iniciativas implementadas</a:t>
                    </a:r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endParaRPr lang="es-US" sz="1600" dirty="0"/>
                  </a:p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12 proyectos ganadores para implementarse en 2023</a:t>
                    </a:r>
                    <a:endParaRPr lang="es-AR" sz="1600" dirty="0"/>
                  </a:p>
                </p:txBody>
              </p:sp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DE24FE3E-4D72-44B6-B2CE-FA9FA8A0C7AD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9" name="Imagen 18">
                    <a:extLst>
                      <a:ext uri="{FF2B5EF4-FFF2-40B4-BE49-F238E27FC236}">
                        <a16:creationId xmlns:a16="http://schemas.microsoft.com/office/drawing/2014/main" id="{A3926A61-637A-49EA-AFE7-C9CF12037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5" y="4495555"/>
                    <a:ext cx="2248268" cy="1944974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3CCA7A9A-6F25-4034-8A78-A37801F963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1438E1AC-0184-424D-8852-D30B5A7BB39B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3907875"/>
                <a:chOff x="611865" y="2358223"/>
                <a:chExt cx="2293586" cy="3907875"/>
              </a:xfrm>
            </p:grpSpPr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75E8C43A-B12A-492A-BCC7-0BE5C3A8F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8E54F00B-D195-4FCD-B45E-DBC84584D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865" y="4296919"/>
                  <a:ext cx="2261812" cy="1969179"/>
                </a:xfrm>
                <a:prstGeom prst="rect">
                  <a:avLst/>
                </a:prstGeom>
              </p:spPr>
            </p:pic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D4078AB5-3165-452D-852E-659AE0361B12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5AA3328-B490-4F17-AEB0-77742E18FCC1}"/>
                    </a:ext>
                  </a:extLst>
                </p:cNvPr>
                <p:cNvSpPr txBox="1"/>
                <p:nvPr/>
              </p:nvSpPr>
              <p:spPr>
                <a:xfrm>
                  <a:off x="643602" y="4353573"/>
                  <a:ext cx="2127831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5 hitos alcanzados en 2022.</a:t>
                  </a:r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endParaRPr lang="es-ES" sz="1600" dirty="0"/>
                </a:p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sz="1600" dirty="0"/>
                    <a:t>Desde 2021 se formalizó el comité de sostenibilidad</a:t>
                  </a:r>
                  <a:r>
                    <a:rPr lang="es-ES" dirty="0"/>
                    <a:t>.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896179B6-44A2-46B1-9F88-4AFADE358A9A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BDD9D30-AADE-42DC-BB93-4156B946B539}"/>
                </a:ext>
              </a:extLst>
            </p:cNvPr>
            <p:cNvSpPr txBox="1"/>
            <p:nvPr/>
          </p:nvSpPr>
          <p:spPr>
            <a:xfrm>
              <a:off x="4282814" y="3831223"/>
              <a:ext cx="22825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más de USD 5,98 millones.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50% de los colaboradores comprometidos con actividades de voluntariado en 2022.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52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022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4617" y="1058355"/>
            <a:ext cx="7217146" cy="1355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amplio a todos los países el compromiso con la comunidad, en 2022 todos los colaboradores tienen hasta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3 días remunerados 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disponibles al año para destinarlo </a:t>
            </a:r>
            <a:r>
              <a:rPr lang="es-E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 actividades de voluntariado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AR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 desarrollo </a:t>
            </a:r>
            <a:r>
              <a:rPr lang="es-AR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el plan estratégico 2023/2025 </a:t>
            </a:r>
            <a:r>
              <a:rPr lang="es-AR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ya aprobado por Board of Directores.</a:t>
            </a:r>
            <a:endParaRPr lang="es-E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3500A28-D3C3-4087-A69A-84AC130FDF93}"/>
              </a:ext>
            </a:extLst>
          </p:cNvPr>
          <p:cNvGrpSpPr/>
          <p:nvPr/>
        </p:nvGrpSpPr>
        <p:grpSpPr>
          <a:xfrm>
            <a:off x="1552367" y="2460453"/>
            <a:ext cx="4819389" cy="2310804"/>
            <a:chOff x="7631905" y="1349139"/>
            <a:chExt cx="4440266" cy="1881024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364A955-11A9-4DEE-AE3E-A670E70D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905" y="1349139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6" name="Gráfico 25" descr="Globo terráqueo: América con relleno sólido">
              <a:extLst>
                <a:ext uri="{FF2B5EF4-FFF2-40B4-BE49-F238E27FC236}">
                  <a16:creationId xmlns:a16="http://schemas.microsoft.com/office/drawing/2014/main" id="{723F013A-8D03-4894-BB71-C5AE568B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0854" y="1421083"/>
              <a:ext cx="539210" cy="53921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0DA5545-DFAF-4BA1-BAB2-C5B811765E52}"/>
                </a:ext>
              </a:extLst>
            </p:cNvPr>
            <p:cNvSpPr txBox="1"/>
            <p:nvPr/>
          </p:nvSpPr>
          <p:spPr>
            <a:xfrm>
              <a:off x="7779626" y="1992387"/>
              <a:ext cx="1781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70%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Participación Global</a:t>
              </a:r>
            </a:p>
            <a:p>
              <a:pPr algn="ctr"/>
              <a:endParaRPr lang="es-AR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1F7EC3D-4912-45D3-8F5E-AB74A762426F}"/>
              </a:ext>
            </a:extLst>
          </p:cNvPr>
          <p:cNvGrpSpPr/>
          <p:nvPr/>
        </p:nvGrpSpPr>
        <p:grpSpPr>
          <a:xfrm>
            <a:off x="4843798" y="2433781"/>
            <a:ext cx="4691075" cy="2342093"/>
            <a:chOff x="7602195" y="3197013"/>
            <a:chExt cx="4440266" cy="188102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62C638E-3554-4D7F-A490-EC766C42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2195" y="3197013"/>
              <a:ext cx="4440266" cy="188102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pic>
          <p:nvPicPr>
            <p:cNvPr id="28" name="Gráfico 27" descr="Reloj con relleno sólido">
              <a:extLst>
                <a:ext uri="{FF2B5EF4-FFF2-40B4-BE49-F238E27FC236}">
                  <a16:creationId xmlns:a16="http://schemas.microsoft.com/office/drawing/2014/main" id="{33A51A66-49E5-4753-BE99-65371BDC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00854" y="3305136"/>
              <a:ext cx="647607" cy="46084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E036E99-2515-44B1-88B6-916029AE7048}"/>
                </a:ext>
              </a:extLst>
            </p:cNvPr>
            <p:cNvSpPr txBox="1"/>
            <p:nvPr/>
          </p:nvSpPr>
          <p:spPr>
            <a:xfrm>
              <a:off x="7833823" y="3905562"/>
              <a:ext cx="17816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1.316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formación 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7920790" y="2433781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+490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4808221" y="4725254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+2400 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77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8" y="104775"/>
            <a:ext cx="9491660" cy="1325563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5,98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AR" sz="1050" dirty="0"/>
              <a:t>+</a:t>
            </a:r>
            <a:r>
              <a:rPr lang="es-AR" sz="1400" b="1" dirty="0"/>
              <a:t>51.620</a:t>
            </a:r>
            <a:r>
              <a:rPr lang="es-AR" sz="1050" dirty="0"/>
              <a:t> </a:t>
            </a:r>
            <a:r>
              <a:rPr lang="es-ES" sz="1400" dirty="0"/>
              <a:t>personas impactadas Y </a:t>
            </a:r>
            <a:r>
              <a:rPr lang="es-ES" sz="1400" b="1" dirty="0"/>
              <a:t>37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Nuevo destino 2022: Conservación ambiental </a:t>
            </a:r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17002847"/>
              </p:ext>
            </p:extLst>
          </p:nvPr>
        </p:nvGraphicFramePr>
        <p:xfrm>
          <a:off x="414336" y="3429000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338549"/>
              </p:ext>
            </p:extLst>
          </p:nvPr>
        </p:nvGraphicFramePr>
        <p:xfrm>
          <a:off x="6046786" y="1665484"/>
          <a:ext cx="4248149" cy="360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9134790" y="2383092"/>
            <a:ext cx="9480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600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9240837" y="323016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981.090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9240836" y="3647339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1.987.292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9240837" y="4030927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556.484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9267711" y="4559296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4.054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9267711" y="4890961"/>
            <a:ext cx="815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8.515</a:t>
            </a:r>
            <a:endParaRPr lang="es-AR" sz="900" b="1" dirty="0">
              <a:solidFill>
                <a:srgbClr val="00206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ADEEB7-EB9E-4D02-B37F-109AD4AD3229}"/>
              </a:ext>
            </a:extLst>
          </p:cNvPr>
          <p:cNvSpPr txBox="1"/>
          <p:nvPr/>
        </p:nvSpPr>
        <p:spPr>
          <a:xfrm>
            <a:off x="9240835" y="2793690"/>
            <a:ext cx="94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900" b="1" dirty="0">
                <a:solidFill>
                  <a:srgbClr val="002060"/>
                </a:solidFill>
              </a:rPr>
              <a:t>USD 2.445.613</a:t>
            </a:r>
            <a:endParaRPr lang="es-AR" sz="9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D4AB662D-D665-4D36-9379-0983911A7597}"/>
              </a:ext>
            </a:extLst>
          </p:cNvPr>
          <p:cNvSpPr txBox="1">
            <a:spLocks/>
          </p:cNvSpPr>
          <p:nvPr/>
        </p:nvSpPr>
        <p:spPr>
          <a:xfrm>
            <a:off x="1133317" y="553110"/>
            <a:ext cx="9340903" cy="717448"/>
          </a:xfrm>
          <a:prstGeom prst="roundRect">
            <a:avLst/>
          </a:prstGeom>
          <a:gradFill rotWithShape="1"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2B330-261D-436E-91CD-EE37F484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99" y="204878"/>
            <a:ext cx="1051560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INFORME DE SOSTENIBILIDAD- 2023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2457243-7C80-49CB-B62B-01805B1BE1E7}"/>
              </a:ext>
            </a:extLst>
          </p:cNvPr>
          <p:cNvGrpSpPr/>
          <p:nvPr/>
        </p:nvGrpSpPr>
        <p:grpSpPr>
          <a:xfrm>
            <a:off x="2339111" y="462060"/>
            <a:ext cx="9673779" cy="6294724"/>
            <a:chOff x="1804118" y="600182"/>
            <a:chExt cx="9617210" cy="6294724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214B11F-5E64-4EAB-BB98-CEBEA523ECE2}"/>
                </a:ext>
              </a:extLst>
            </p:cNvPr>
            <p:cNvGrpSpPr/>
            <p:nvPr/>
          </p:nvGrpSpPr>
          <p:grpSpPr>
            <a:xfrm>
              <a:off x="1804118" y="600182"/>
              <a:ext cx="9617210" cy="6294724"/>
              <a:chOff x="436159" y="1133775"/>
              <a:chExt cx="9617210" cy="6294724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37FBD9EB-9D0C-4D44-BAC3-500F5AE135A7}"/>
                  </a:ext>
                </a:extLst>
              </p:cNvPr>
              <p:cNvGrpSpPr/>
              <p:nvPr/>
            </p:nvGrpSpPr>
            <p:grpSpPr>
              <a:xfrm>
                <a:off x="436159" y="1133775"/>
                <a:ext cx="9617210" cy="6278027"/>
                <a:chOff x="326672" y="1366371"/>
                <a:chExt cx="9617210" cy="6278027"/>
              </a:xfrm>
              <a:effectLst/>
            </p:grpSpPr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B46B4713-D8F1-43EA-852A-BA0B46D8B073}"/>
                    </a:ext>
                  </a:extLst>
                </p:cNvPr>
                <p:cNvSpPr/>
                <p:nvPr/>
              </p:nvSpPr>
              <p:spPr>
                <a:xfrm>
                  <a:off x="326672" y="2967708"/>
                  <a:ext cx="5658870" cy="3842348"/>
                </a:xfrm>
                <a:prstGeom prst="rect">
                  <a:avLst/>
                </a:prstGeom>
                <a:noFill/>
                <a:effectLst/>
              </p:spPr>
            </p:sp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BF173BA0-72DB-4168-8376-650BCC4B5580}"/>
                    </a:ext>
                  </a:extLst>
                </p:cNvPr>
                <p:cNvGrpSpPr/>
                <p:nvPr/>
              </p:nvGrpSpPr>
              <p:grpSpPr>
                <a:xfrm>
                  <a:off x="5295302" y="1366371"/>
                  <a:ext cx="4648580" cy="6251605"/>
                  <a:chOff x="2978756" y="1235479"/>
                  <a:chExt cx="4648580" cy="6251605"/>
                </a:xfrm>
              </p:grpSpPr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9E9C804C-0A39-4B5A-B48B-AE6B5DF28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4842" y="2492885"/>
                    <a:ext cx="2255716" cy="4933656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EA98282F-DA50-4D1A-807B-A35695239D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8756" y="4466520"/>
                    <a:ext cx="2268802" cy="3020564"/>
                  </a:xfrm>
                  <a:prstGeom prst="rect">
                    <a:avLst/>
                  </a:prstGeom>
                </p:spPr>
              </p:pic>
              <p:sp>
                <p:nvSpPr>
                  <p:cNvPr id="24" name="Elipse 23">
                    <a:extLst>
                      <a:ext uri="{FF2B5EF4-FFF2-40B4-BE49-F238E27FC236}">
                        <a16:creationId xmlns:a16="http://schemas.microsoft.com/office/drawing/2014/main" id="{6A3FBC78-DD66-4B8A-B9F0-B9F51474A40C}"/>
                      </a:ext>
                    </a:extLst>
                  </p:cNvPr>
                  <p:cNvSpPr/>
                  <p:nvPr/>
                </p:nvSpPr>
                <p:spPr>
                  <a:xfrm>
                    <a:off x="3542874" y="2648370"/>
                    <a:ext cx="1170098" cy="1279501"/>
                  </a:xfrm>
                  <a:prstGeom prst="ellipse">
                    <a:avLst/>
                  </a:prstGeom>
                  <a:blipFill rotWithShape="1">
                    <a:blip r:embed="rId6"/>
                    <a:srcRect/>
                    <a:stretch>
                      <a:fillRect/>
                    </a:stretch>
                  </a:blipFill>
                  <a:scene3d>
                    <a:camera prst="orthographicFront"/>
                    <a:lightRig rig="flat" dir="t"/>
                  </a:scene3d>
                  <a:sp3d z="127000" prstMaterial="plastic">
                    <a:bevelT w="88900" h="88900"/>
                    <a:bevelB w="88900" h="31750" prst="angle"/>
                  </a:sp3d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rgbClr r="0" g="0" b="0"/>
                  </a:fillRef>
                  <a:effectRef idx="2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s-AR" dirty="0"/>
                  </a:p>
                </p:txBody>
              </p:sp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203FD871-E4DA-4A8F-AB11-A37A2060C90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158" y="3917266"/>
                    <a:ext cx="2187083" cy="8617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1600" b="1" dirty="0">
                        <a:solidFill>
                          <a:schemeClr val="bg1"/>
                        </a:solidFill>
                      </a:rPr>
                      <a:t> Propuesta de valor sostenible:</a:t>
                    </a:r>
                  </a:p>
                  <a:p>
                    <a:endParaRPr lang="es-AR" dirty="0"/>
                  </a:p>
                </p:txBody>
              </p:sp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B017FE69-5D6A-40E0-8B2A-8947E5DD5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453993" y="1235479"/>
                    <a:ext cx="21733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Arial" panose="020B0604020202020204" pitchFamily="34" charset="0"/>
                      <a:buChar char="•"/>
                    </a:pPr>
                    <a:endParaRPr lang="es-US" sz="1600" dirty="0">
                      <a:latin typeface="Abadi" panose="020B0604020104020204" pitchFamily="34" charset="0"/>
                    </a:endParaRPr>
                  </a:p>
                </p:txBody>
              </p:sp>
            </p:grp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6011D249-C649-4EEC-ADFF-D00E578389B9}"/>
                    </a:ext>
                  </a:extLst>
                </p:cNvPr>
                <p:cNvGrpSpPr/>
                <p:nvPr/>
              </p:nvGrpSpPr>
              <p:grpSpPr>
                <a:xfrm>
                  <a:off x="2839684" y="2575273"/>
                  <a:ext cx="4602585" cy="5069125"/>
                  <a:chOff x="5426324" y="2533816"/>
                  <a:chExt cx="4602585" cy="5069125"/>
                </a:xfrm>
              </p:grpSpPr>
              <p:pic>
                <p:nvPicPr>
                  <p:cNvPr id="17" name="Imagen 16">
                    <a:extLst>
                      <a:ext uri="{FF2B5EF4-FFF2-40B4-BE49-F238E27FC236}">
                        <a16:creationId xmlns:a16="http://schemas.microsoft.com/office/drawing/2014/main" id="{423ACB45-5967-4208-B7D8-167124E68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8638" y="2533816"/>
                    <a:ext cx="2255716" cy="5042703"/>
                  </a:xfrm>
                  <a:prstGeom prst="rect">
                    <a:avLst/>
                  </a:prstGeom>
                </p:spPr>
              </p:pic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BBCD22A7-C6C8-477A-B221-D4090ADBD4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02859" y="4755386"/>
                    <a:ext cx="2026050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lvl="0" indent="-285750">
                      <a:buFont typeface="Wingdings" panose="05000000000000000000" pitchFamily="2" charset="2"/>
                      <a:buChar char="v"/>
                    </a:pPr>
                    <a:r>
                      <a:rPr lang="es-ES" sz="1600" dirty="0"/>
                      <a:t>7 iniciativas de impacto socioambiental lanzadas.</a:t>
                    </a:r>
                    <a:endParaRPr lang="es-AR" sz="1600" dirty="0"/>
                  </a:p>
                </p:txBody>
              </p:sp>
              <p:sp>
                <p:nvSpPr>
                  <p:cNvPr id="19" name="CuadroTexto 18">
                    <a:extLst>
                      <a:ext uri="{FF2B5EF4-FFF2-40B4-BE49-F238E27FC236}">
                        <a16:creationId xmlns:a16="http://schemas.microsoft.com/office/drawing/2014/main" id="{C5360D0D-E5F5-426C-847E-FD4451BCA5B1}"/>
                      </a:ext>
                    </a:extLst>
                  </p:cNvPr>
                  <p:cNvSpPr txBox="1"/>
                  <p:nvPr/>
                </p:nvSpPr>
                <p:spPr>
                  <a:xfrm>
                    <a:off x="5476532" y="3992163"/>
                    <a:ext cx="218708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US" sz="1600" b="1" dirty="0">
                        <a:solidFill>
                          <a:schemeClr val="bg1"/>
                        </a:solidFill>
                      </a:rPr>
                      <a:t>Generar impacto en la comunidad:</a:t>
                    </a:r>
                    <a:endParaRPr lang="es-AR" sz="1600" b="1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0" name="Imagen 19">
                    <a:extLst>
                      <a:ext uri="{FF2B5EF4-FFF2-40B4-BE49-F238E27FC236}">
                        <a16:creationId xmlns:a16="http://schemas.microsoft.com/office/drawing/2014/main" id="{5C6A0772-5716-4AC8-A628-8E0DBB43F3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26324" y="4495555"/>
                    <a:ext cx="2294584" cy="3107386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>
                    <a:extLst>
                      <a:ext uri="{FF2B5EF4-FFF2-40B4-BE49-F238E27FC236}">
                        <a16:creationId xmlns:a16="http://schemas.microsoft.com/office/drawing/2014/main" id="{02781718-F111-4226-8F22-58C9886EB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45612" y="2731640"/>
                    <a:ext cx="1201016" cy="13107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F1A43EC0-1096-4ADD-ADED-4578BB8687D2}"/>
                  </a:ext>
                </a:extLst>
              </p:cNvPr>
              <p:cNvGrpSpPr/>
              <p:nvPr/>
            </p:nvGrpSpPr>
            <p:grpSpPr>
              <a:xfrm>
                <a:off x="594567" y="2358223"/>
                <a:ext cx="2293586" cy="5070276"/>
                <a:chOff x="611865" y="2358223"/>
                <a:chExt cx="2293586" cy="5070276"/>
              </a:xfrm>
            </p:grpSpPr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4E235EC6-93C9-4F30-9A4D-BBCF1A029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865" y="2358223"/>
                  <a:ext cx="2255716" cy="5027158"/>
                </a:xfrm>
                <a:prstGeom prst="rect">
                  <a:avLst/>
                </a:prstGeom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9F44C0CC-3056-42D7-8FA3-BE5486541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030" y="4342317"/>
                  <a:ext cx="2261812" cy="3086182"/>
                </a:xfrm>
                <a:prstGeom prst="rect">
                  <a:avLst/>
                </a:prstGeom>
              </p:spPr>
            </p:pic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ACF99BB0-C80D-454C-B164-6B25EF5E0B3C}"/>
                    </a:ext>
                  </a:extLst>
                </p:cNvPr>
                <p:cNvSpPr/>
                <p:nvPr/>
              </p:nvSpPr>
              <p:spPr>
                <a:xfrm>
                  <a:off x="1120807" y="2521523"/>
                  <a:ext cx="1243927" cy="1279501"/>
                </a:xfrm>
                <a:prstGeom prst="ellipse">
                  <a:avLst/>
                </a:prstGeom>
                <a:blipFill rotWithShape="1">
                  <a:blip r:embed="rId10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909E58F6-CA06-4C99-B0F0-F0F4F670FD93}"/>
                    </a:ext>
                  </a:extLst>
                </p:cNvPr>
                <p:cNvSpPr txBox="1"/>
                <p:nvPr/>
              </p:nvSpPr>
              <p:spPr>
                <a:xfrm>
                  <a:off x="765288" y="4603926"/>
                  <a:ext cx="21278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Wingdings" panose="05000000000000000000" pitchFamily="2" charset="2"/>
                    <a:buChar char="v"/>
                  </a:pPr>
                  <a:r>
                    <a:rPr lang="es-ES" dirty="0"/>
                    <a:t>Se impulso 21 iniciativas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A99481BD-0320-4495-9F8F-F631C6D92EF7}"/>
                    </a:ext>
                  </a:extLst>
                </p:cNvPr>
                <p:cNvSpPr txBox="1"/>
                <p:nvPr/>
              </p:nvSpPr>
              <p:spPr>
                <a:xfrm>
                  <a:off x="643639" y="3769814"/>
                  <a:ext cx="22618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Liderar 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bajo</a:t>
                  </a:r>
                  <a:r>
                    <a:rPr lang="es-ES" sz="1600" b="1" dirty="0">
                      <a:solidFill>
                        <a:schemeClr val="bg1"/>
                      </a:solidFill>
                      <a:latin typeface="Abadi" panose="020B0604020202020204" pitchFamily="34" charset="0"/>
                    </a:rPr>
                    <a:t> un gobierno responsable</a:t>
                  </a:r>
                  <a:endParaRPr lang="es-AR" sz="1600" dirty="0"/>
                </a:p>
              </p:txBody>
            </p:sp>
          </p:grp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D3A47E-D8E3-497E-8C33-82A8B4FF8962}"/>
                </a:ext>
              </a:extLst>
            </p:cNvPr>
            <p:cNvSpPr txBox="1"/>
            <p:nvPr/>
          </p:nvSpPr>
          <p:spPr>
            <a:xfrm>
              <a:off x="4317130" y="3816583"/>
              <a:ext cx="226181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Aporte de USD 6.4 millones .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+70 iniciativas de inclusión financiera, impacto social, promoción cultural y voluntariado implementadas. 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</a:pPr>
              <a:r>
                <a:rPr lang="es-ES" sz="1600" dirty="0"/>
                <a:t>57%  colaboradores comprometidos con actividades de voluntariado.</a:t>
              </a:r>
              <a:endParaRPr lang="es-US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34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39" y="1728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Principales logros en la Estrategia de Sostenibilidad</a:t>
            </a:r>
            <a:br>
              <a:rPr lang="es-E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2502946"/>
            <a:ext cx="15686576" cy="4781832"/>
            <a:chOff x="-177085" y="1902236"/>
            <a:chExt cx="15161032" cy="4373729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77085" y="1902236"/>
              <a:ext cx="15161032" cy="4373729"/>
              <a:chOff x="-134356" y="1800492"/>
              <a:chExt cx="15161032" cy="4373729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4356" y="1800492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5305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5496" y="1820111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81818" y="3303925"/>
              <a:ext cx="2675987" cy="225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b="1" dirty="0">
                  <a:solidFill>
                    <a:srgbClr val="002060"/>
                  </a:solidFill>
                </a:rPr>
                <a:t>        Community Hero Awards</a:t>
              </a:r>
            </a:p>
            <a:p>
              <a:r>
                <a:rPr lang="es-ES" sz="1400" b="1" dirty="0"/>
                <a:t>Busca reconocer colaboradores e iniciativas que trascienden por su contribución a la sociedad</a:t>
              </a:r>
              <a:r>
                <a:rPr lang="es-ES" sz="1400" dirty="0"/>
                <a:t>. </a:t>
              </a:r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119 postulaciones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15 nominaciones internas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 6 colaboradores de Zurich Santander galardonados, recibieron USD 5.500 cada uno para donar a una organización.</a:t>
              </a:r>
              <a:endParaRPr lang="es-ES" sz="1400" dirty="0">
                <a:latin typeface="Abadi Extra Light" panose="020B0604020202020204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166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Objetivo de sostenibilidad </a:t>
              </a:r>
              <a:endParaRPr lang="es-ES" sz="1400" b="1" dirty="0"/>
            </a:p>
            <a:p>
              <a:endParaRPr lang="es-ES" sz="1400" dirty="0"/>
            </a:p>
            <a:p>
              <a:r>
                <a:rPr lang="es-ES" sz="1400" dirty="0"/>
                <a:t>Los colaboradores cuentan con </a:t>
              </a:r>
              <a:r>
                <a:rPr lang="es-ES" sz="1400" b="1" dirty="0"/>
                <a:t>objetivos de sostenibilidad anuales </a:t>
              </a:r>
              <a:r>
                <a:rPr lang="es-ES" sz="1400" dirty="0"/>
                <a:t>vinculados con prioridades locales.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24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Superación de metas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r>
                <a:rPr lang="es-ES" sz="1400" dirty="0"/>
                <a:t>Se propusieron alcanzar el 50% de </a:t>
              </a:r>
              <a:r>
                <a:rPr lang="es-ES" sz="1400" b="1" dirty="0"/>
                <a:t>colaboradores que participaran</a:t>
              </a:r>
              <a:r>
                <a:rPr lang="es-ES" sz="1400" dirty="0"/>
                <a:t> en actividades de voluntariado pero fue superado con el </a:t>
              </a:r>
              <a:r>
                <a:rPr lang="es-ES" sz="1400" b="1" dirty="0"/>
                <a:t>57%</a:t>
              </a:r>
            </a:p>
            <a:p>
              <a:r>
                <a:rPr lang="es-ES" sz="1400" dirty="0"/>
                <a:t>En 2023, en Argentina y en Uruguay </a:t>
              </a:r>
            </a:p>
            <a:p>
              <a:r>
                <a:rPr lang="es-ES" sz="1400" dirty="0"/>
                <a:t>se </a:t>
              </a:r>
              <a:r>
                <a:rPr lang="es-ES" sz="1400" b="1" dirty="0"/>
                <a:t>implementó una iniciativa </a:t>
              </a:r>
              <a:r>
                <a:rPr lang="es-ES" sz="1400" dirty="0"/>
                <a:t>que </a:t>
              </a:r>
            </a:p>
            <a:p>
              <a:r>
                <a:rPr lang="es-ES" sz="1400" dirty="0"/>
                <a:t>busca </a:t>
              </a:r>
              <a:r>
                <a:rPr lang="es-ES" sz="1400" b="1" dirty="0"/>
                <a:t>reconocer y premia</a:t>
              </a:r>
              <a:r>
                <a:rPr lang="es-ES" sz="1400" dirty="0"/>
                <a:t>r a aquellos </a:t>
              </a:r>
              <a:r>
                <a:rPr lang="es-ES" sz="1400" b="1" dirty="0"/>
                <a:t>colaboradores que se destacaron </a:t>
              </a:r>
              <a:r>
                <a:rPr lang="es-ES" sz="1400" dirty="0"/>
                <a:t>en actividades y comportamientos sostenibles</a:t>
              </a:r>
              <a:endParaRPr lang="es-ES" sz="1400" b="1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664480" y="3341773"/>
              <a:ext cx="2398063" cy="126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r>
                <a:rPr lang="es-ES" sz="1400" dirty="0"/>
                <a:t>Se presento </a:t>
              </a:r>
              <a:r>
                <a:rPr lang="es-ES" sz="1400" b="1" dirty="0"/>
                <a:t>el primer informe de resultados 2021-2022</a:t>
              </a:r>
              <a:r>
                <a:rPr lang="es-ES" sz="1400" dirty="0"/>
                <a:t> del Dashboard de Sostenibilidad a alto nivel.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0C2AD10-5292-4809-A227-4FFBAD9659FB}"/>
              </a:ext>
            </a:extLst>
          </p:cNvPr>
          <p:cNvSpPr txBox="1"/>
          <p:nvPr/>
        </p:nvSpPr>
        <p:spPr>
          <a:xfrm>
            <a:off x="1134200" y="1109011"/>
            <a:ext cx="10644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badi" panose="020B0604020104020204" pitchFamily="34" charset="0"/>
              </a:rPr>
              <a:t>Se logro revisar 21 procesos a lo largo de los países. Esta revisión busca abordar distintos temas para mejorar y construir una Compañía cada vez más.</a:t>
            </a:r>
          </a:p>
          <a:p>
            <a:endParaRPr lang="es-ES" sz="1600" dirty="0">
              <a:latin typeface="Abadi" panose="020B0604020104020204" pitchFamily="34" charset="0"/>
            </a:endParaRPr>
          </a:p>
          <a:p>
            <a:r>
              <a:rPr lang="es-ES" sz="1600" dirty="0">
                <a:latin typeface="Abadi" panose="020B0604020104020204" pitchFamily="34" charset="0"/>
              </a:rPr>
              <a:t>El Plan Estratégico Aconcagua 2023-2025 está compuesto por 7 pilares, donde el pilar de sostenibilidad es transversal</a:t>
            </a:r>
            <a:r>
              <a:rPr lang="es-ES" dirty="0">
                <a:latin typeface="Abadi" panose="020B0604020104020204" pitchFamily="34" charset="0"/>
              </a:rPr>
              <a:t>. </a:t>
            </a:r>
            <a:endParaRPr lang="es-A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1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149B0548-FD50-4890-8422-E72B7C4856FD}"/>
              </a:ext>
            </a:extLst>
          </p:cNvPr>
          <p:cNvSpPr/>
          <p:nvPr/>
        </p:nvSpPr>
        <p:spPr>
          <a:xfrm>
            <a:off x="6932550" y="202224"/>
            <a:ext cx="4677230" cy="6119446"/>
          </a:xfrm>
          <a:prstGeom prst="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787D405-27D3-4D19-979E-4B7A7F4FDDA2}"/>
              </a:ext>
            </a:extLst>
          </p:cNvPr>
          <p:cNvSpPr/>
          <p:nvPr/>
        </p:nvSpPr>
        <p:spPr>
          <a:xfrm>
            <a:off x="137130" y="202223"/>
            <a:ext cx="5287472" cy="2984037"/>
          </a:xfrm>
          <a:prstGeom prst="rect">
            <a:avLst/>
          </a:prstGeom>
          <a:solidFill>
            <a:schemeClr val="accent6">
              <a:lumMod val="20000"/>
              <a:lumOff val="80000"/>
              <a:alpha val="84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D729EDC-5456-438D-944C-DFCCAB644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815" y="131027"/>
            <a:ext cx="5157787" cy="823912"/>
          </a:xfrm>
        </p:spPr>
        <p:txBody>
          <a:bodyPr/>
          <a:lstStyle/>
          <a:p>
            <a:pPr algn="ctr"/>
            <a:r>
              <a:rPr lang="es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8E93AAE-B339-44E3-910A-8040300F8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935" y="122013"/>
            <a:ext cx="5183188" cy="823912"/>
          </a:xfrm>
        </p:spPr>
        <p:txBody>
          <a:bodyPr anchor="ctr"/>
          <a:lstStyle/>
          <a:p>
            <a:pPr algn="ctr"/>
            <a:r>
              <a:rPr lang="es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 en la comunidad </a:t>
            </a: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49544DEC-2C85-4B0A-B986-F0DAAAF91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75483" y="949894"/>
            <a:ext cx="4497646" cy="9227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600" dirty="0"/>
              <a:t>USD </a:t>
            </a:r>
            <a:r>
              <a:rPr lang="es-ES" sz="1600" b="1" dirty="0"/>
              <a:t>6,46</a:t>
            </a:r>
            <a:r>
              <a:rPr lang="es-ES" sz="1600" dirty="0"/>
              <a:t> millones invertidos en apoyo a la comunidad.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600" b="1" dirty="0"/>
              <a:t>45</a:t>
            </a:r>
            <a:r>
              <a:rPr lang="es-ES" sz="1600" dirty="0"/>
              <a:t> organizaciones apoyadas.</a:t>
            </a:r>
            <a:endParaRPr lang="es-ES" sz="1800" dirty="0"/>
          </a:p>
          <a:p>
            <a:endParaRPr lang="es-AR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77C8B4-9604-44B6-9E7B-E808DCB323BB}"/>
              </a:ext>
            </a:extLst>
          </p:cNvPr>
          <p:cNvGrpSpPr/>
          <p:nvPr/>
        </p:nvGrpSpPr>
        <p:grpSpPr>
          <a:xfrm>
            <a:off x="419441" y="987989"/>
            <a:ext cx="4762228" cy="2372030"/>
            <a:chOff x="9259775" y="1400817"/>
            <a:chExt cx="4762228" cy="237203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08AA945D-EE6C-4C67-B102-24824A63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775" y="1400817"/>
              <a:ext cx="4762228" cy="236414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B3296EB-2F4F-4E5B-B4D6-3DC92A9F5D8C}"/>
                </a:ext>
              </a:extLst>
            </p:cNvPr>
            <p:cNvSpPr txBox="1"/>
            <p:nvPr/>
          </p:nvSpPr>
          <p:spPr>
            <a:xfrm>
              <a:off x="9537216" y="2018521"/>
              <a:ext cx="1731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+625 colaboradores participaron en actividades de voluntariado</a:t>
              </a:r>
            </a:p>
            <a:p>
              <a:pPr algn="ctr"/>
              <a:endParaRPr lang="es-AR" dirty="0"/>
            </a:p>
          </p:txBody>
        </p:sp>
        <p:pic>
          <p:nvPicPr>
            <p:cNvPr id="33" name="Gráfico 32" descr="Conexiones con relleno sólido">
              <a:extLst>
                <a:ext uri="{FF2B5EF4-FFF2-40B4-BE49-F238E27FC236}">
                  <a16:creationId xmlns:a16="http://schemas.microsoft.com/office/drawing/2014/main" id="{1C9D12C8-1B95-4291-AC11-BD5051D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51093" y="1462958"/>
              <a:ext cx="691600" cy="6916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A78897-EA1A-446F-8A94-28871E29AB3F}"/>
              </a:ext>
            </a:extLst>
          </p:cNvPr>
          <p:cNvGrpSpPr/>
          <p:nvPr/>
        </p:nvGrpSpPr>
        <p:grpSpPr>
          <a:xfrm>
            <a:off x="2929750" y="987989"/>
            <a:ext cx="4762228" cy="2342094"/>
            <a:chOff x="9382769" y="1646840"/>
            <a:chExt cx="4762228" cy="2342094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5E0919-84D6-49F3-B53C-1C5CB78F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769" y="1646840"/>
              <a:ext cx="4762228" cy="2342094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  <a:softEdge rad="31750"/>
            </a:effec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6C9C8BD-6022-48BE-8B83-DC632F1AD95F}"/>
                </a:ext>
              </a:extLst>
            </p:cNvPr>
            <p:cNvSpPr txBox="1"/>
            <p:nvPr/>
          </p:nvSpPr>
          <p:spPr>
            <a:xfrm>
              <a:off x="9711564" y="2512359"/>
              <a:ext cx="1680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+4368</a:t>
              </a:r>
            </a:p>
            <a:p>
              <a:pPr algn="ctr"/>
              <a:r>
                <a:rPr lang="es-US" b="1" dirty="0">
                  <a:solidFill>
                    <a:srgbClr val="002060"/>
                  </a:solidFill>
                </a:rPr>
                <a:t>horas de voluntariado</a:t>
              </a:r>
              <a:endParaRPr lang="es-AR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Gráfico 35" descr="Brindis con relleno sólido">
              <a:extLst>
                <a:ext uri="{FF2B5EF4-FFF2-40B4-BE49-F238E27FC236}">
                  <a16:creationId xmlns:a16="http://schemas.microsoft.com/office/drawing/2014/main" id="{2CE4F202-D7DB-49C2-9419-60AE0AFBE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17901" y="1783606"/>
              <a:ext cx="508187" cy="515977"/>
            </a:xfrm>
            <a:prstGeom prst="rect">
              <a:avLst/>
            </a:prstGeom>
          </p:spPr>
        </p:pic>
      </p:grpSp>
      <p:graphicFrame>
        <p:nvGraphicFramePr>
          <p:cNvPr id="30" name="Diagrama 29">
            <a:extLst>
              <a:ext uri="{FF2B5EF4-FFF2-40B4-BE49-F238E27FC236}">
                <a16:creationId xmlns:a16="http://schemas.microsoft.com/office/drawing/2014/main" id="{CCC76A4F-A48A-4B7E-BF29-229ECD3F4E9A}"/>
              </a:ext>
            </a:extLst>
          </p:cNvPr>
          <p:cNvGraphicFramePr/>
          <p:nvPr/>
        </p:nvGraphicFramePr>
        <p:xfrm>
          <a:off x="7256465" y="1932799"/>
          <a:ext cx="4080761" cy="423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7" name="Marcador de contenido 21">
            <a:extLst>
              <a:ext uri="{FF2B5EF4-FFF2-40B4-BE49-F238E27FC236}">
                <a16:creationId xmlns:a16="http://schemas.microsoft.com/office/drawing/2014/main" id="{9700B664-ECF4-4A7A-B8EE-82D6D1E98828}"/>
              </a:ext>
            </a:extLst>
          </p:cNvPr>
          <p:cNvGraphicFramePr>
            <a:graphicFrameLocks/>
          </p:cNvGraphicFramePr>
          <p:nvPr/>
        </p:nvGraphicFramePr>
        <p:xfrm>
          <a:off x="499594" y="3360018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06ECFF05-1D15-47B9-9DF3-B870AB3C42F4}"/>
              </a:ext>
            </a:extLst>
          </p:cNvPr>
          <p:cNvSpPr txBox="1"/>
          <p:nvPr/>
        </p:nvSpPr>
        <p:spPr>
          <a:xfrm>
            <a:off x="10263382" y="2592172"/>
            <a:ext cx="112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02060"/>
                </a:solidFill>
              </a:rPr>
              <a:t>MONTOS</a:t>
            </a:r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BD6971-59A6-44DA-8967-55AA5B25F03D}"/>
              </a:ext>
            </a:extLst>
          </p:cNvPr>
          <p:cNvSpPr txBox="1"/>
          <p:nvPr/>
        </p:nvSpPr>
        <p:spPr>
          <a:xfrm>
            <a:off x="10124221" y="3138634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628.301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4F0AA76-7C39-4ADA-BFAE-779E38DDC468}"/>
              </a:ext>
            </a:extLst>
          </p:cNvPr>
          <p:cNvSpPr txBox="1"/>
          <p:nvPr/>
        </p:nvSpPr>
        <p:spPr>
          <a:xfrm>
            <a:off x="10124221" y="3623361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1.789.730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78EF756-A72D-4F0A-88D8-209EBAFE8B1A}"/>
              </a:ext>
            </a:extLst>
          </p:cNvPr>
          <p:cNvSpPr txBox="1"/>
          <p:nvPr/>
        </p:nvSpPr>
        <p:spPr>
          <a:xfrm>
            <a:off x="10140090" y="4157430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2.237.023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FF6FB9-2BB9-4097-98A8-0709FA87CC4E}"/>
              </a:ext>
            </a:extLst>
          </p:cNvPr>
          <p:cNvSpPr txBox="1"/>
          <p:nvPr/>
        </p:nvSpPr>
        <p:spPr>
          <a:xfrm>
            <a:off x="10140090" y="4641627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1.158.641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515DD32-3FD1-4D83-85C2-DA9406E68F14}"/>
              </a:ext>
            </a:extLst>
          </p:cNvPr>
          <p:cNvSpPr txBox="1"/>
          <p:nvPr/>
        </p:nvSpPr>
        <p:spPr>
          <a:xfrm>
            <a:off x="10124221" y="5176226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568.448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57EFD9-4464-4DCF-8CBB-B737CCCB23AE}"/>
              </a:ext>
            </a:extLst>
          </p:cNvPr>
          <p:cNvSpPr txBox="1"/>
          <p:nvPr/>
        </p:nvSpPr>
        <p:spPr>
          <a:xfrm>
            <a:off x="10176790" y="5636133"/>
            <a:ext cx="129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dirty="0">
                <a:solidFill>
                  <a:srgbClr val="002060"/>
                </a:solidFill>
              </a:rPr>
              <a:t>USD 36.225</a:t>
            </a:r>
          </a:p>
        </p:txBody>
      </p:sp>
    </p:spTree>
    <p:extLst>
      <p:ext uri="{BB962C8B-B14F-4D97-AF65-F5344CB8AC3E}">
        <p14:creationId xmlns:p14="http://schemas.microsoft.com/office/powerpoint/2010/main" val="32855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93724-A171-46B5-92BC-0BDA71DC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73" y="2659711"/>
            <a:ext cx="4280029" cy="1188826"/>
          </a:xfrm>
        </p:spPr>
        <p:txBody>
          <a:bodyPr>
            <a:normAutofit/>
          </a:bodyPr>
          <a:lstStyle/>
          <a:p>
            <a:pPr algn="ctr"/>
            <a: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Compromiso Social</a:t>
            </a:r>
            <a:br>
              <a:rPr lang="es-AR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</a:b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162" y="3362812"/>
            <a:ext cx="4280028" cy="1470714"/>
          </a:xfrm>
        </p:spPr>
        <p:txBody>
          <a:bodyPr>
            <a:normAutofit/>
          </a:bodyPr>
          <a:lstStyle/>
          <a:p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Zurich Santander busca un </a:t>
            </a:r>
            <a:r>
              <a:rPr lang="es-ES" sz="1800" b="1" i="0" dirty="0">
                <a:solidFill>
                  <a:srgbClr val="00263E"/>
                </a:solidFill>
                <a:effectLst/>
                <a:latin typeface="+mj-lt"/>
              </a:rPr>
              <a:t>impacto positivo en la comunidad</a:t>
            </a:r>
            <a:r>
              <a:rPr lang="es-ES" sz="1800" b="0" i="0" dirty="0">
                <a:solidFill>
                  <a:srgbClr val="00263E"/>
                </a:solidFill>
                <a:effectLst/>
                <a:latin typeface="+mj-lt"/>
              </a:rPr>
              <a:t>, a través de voluntariados y alianzas en apoyo social a instituciones y organizaciones no gubernamentales.</a:t>
            </a:r>
            <a:endParaRPr lang="es-AR" sz="1800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63D3AD-B6B5-4C6E-A344-B3F4DFC9FFD3}"/>
              </a:ext>
            </a:extLst>
          </p:cNvPr>
          <p:cNvSpPr txBox="1"/>
          <p:nvPr/>
        </p:nvSpPr>
        <p:spPr>
          <a:xfrm>
            <a:off x="347172" y="4628314"/>
            <a:ext cx="549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i="1" u="sng" dirty="0"/>
              <a:t>Trabaja codo a codo con las siguientes organizaciones: </a:t>
            </a:r>
            <a:endParaRPr lang="es-AR" b="1" i="1" u="sng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9CF556-0A3E-4F2D-A81E-0C3C5AF75D69}"/>
              </a:ext>
            </a:extLst>
          </p:cNvPr>
          <p:cNvSpPr txBox="1"/>
          <p:nvPr/>
        </p:nvSpPr>
        <p:spPr>
          <a:xfrm>
            <a:off x="4741766" y="4257585"/>
            <a:ext cx="7560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i="0" dirty="0">
                <a:solidFill>
                  <a:srgbClr val="003399"/>
                </a:solidFill>
                <a:effectLst/>
                <a:latin typeface="Open Sans" panose="020B0606030504020204" pitchFamily="34" charset="0"/>
              </a:rPr>
              <a:t>Mecenazgo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E58825-D90A-4501-95C1-2812C6457AE7}"/>
              </a:ext>
            </a:extLst>
          </p:cNvPr>
          <p:cNvSpPr txBox="1"/>
          <p:nvPr/>
        </p:nvSpPr>
        <p:spPr>
          <a:xfrm>
            <a:off x="6615669" y="4780805"/>
            <a:ext cx="522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0" dirty="0">
                <a:effectLst/>
                <a:latin typeface="+mj-lt"/>
              </a:rPr>
              <a:t>Participan del Régimen de Promoción Cultura, el cual permite financiar proyectos culturales destinando parte de lo que les corresponde pagar como ingresos brutos a distintos proyectos de temáticas culturales, sociales o ambientales.</a:t>
            </a:r>
            <a:endParaRPr lang="es-AR" dirty="0">
              <a:latin typeface="+mj-l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00BCAA4-9AF4-4201-8B13-78CA4A37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39" y="159438"/>
            <a:ext cx="6098958" cy="406597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94425" y="5030437"/>
            <a:ext cx="5896832" cy="11888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E506FA-9F22-43FB-AE41-2A5EE4F8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800" y="5171167"/>
            <a:ext cx="5418339" cy="89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0B1792E6-C59E-4D98-8FD9-1119BFCA7DB1}"/>
              </a:ext>
            </a:extLst>
          </p:cNvPr>
          <p:cNvSpPr/>
          <p:nvPr/>
        </p:nvSpPr>
        <p:spPr>
          <a:xfrm>
            <a:off x="94425" y="94829"/>
            <a:ext cx="5499926" cy="2430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Zurich Santander Insurance America es una joint venture entre los grupos Zurich y Banco Santander creada en 2011</a:t>
            </a:r>
          </a:p>
          <a:p>
            <a:endParaRPr lang="es-ES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r>
              <a:rPr lang="es-ES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En 2020 comenzó un proceso de transformación </a:t>
            </a:r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para convertirse en una organización donde la sostenibilidad se encuentre en el centro de su negocio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063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0C5169-4316-4B98-B8A1-EE36CEC6E8A0}"/>
              </a:ext>
            </a:extLst>
          </p:cNvPr>
          <p:cNvSpPr/>
          <p:nvPr/>
        </p:nvSpPr>
        <p:spPr>
          <a:xfrm>
            <a:off x="3833769" y="2352992"/>
            <a:ext cx="6811332" cy="3821700"/>
          </a:xfrm>
          <a:prstGeom prst="rect">
            <a:avLst/>
          </a:prstGeom>
          <a:solidFill>
            <a:schemeClr val="accent6">
              <a:lumMod val="60000"/>
              <a:lumOff val="40000"/>
              <a:alpha val="11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E47CF6-B834-4101-B043-23D7B32E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4370" y="1656954"/>
            <a:ext cx="5570129" cy="631848"/>
          </a:xfrm>
        </p:spPr>
        <p:txBody>
          <a:bodyPr/>
          <a:lstStyle/>
          <a:p>
            <a:r>
              <a:rPr lang="es-US" sz="1800" b="1" dirty="0">
                <a:solidFill>
                  <a:srgbClr val="002060"/>
                </a:solidFill>
                <a:latin typeface="Amasis MT Pro Medium" panose="02040604050005020304" pitchFamily="18" charset="0"/>
              </a:rPr>
              <a:t>2020 el comienzo de un proceso de transformación</a:t>
            </a:r>
            <a:r>
              <a:rPr lang="es-US" sz="1800" b="1" dirty="0">
                <a:solidFill>
                  <a:srgbClr val="002060"/>
                </a:solidFill>
              </a:rPr>
              <a:t>: </a:t>
            </a:r>
          </a:p>
          <a:p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FA2AF0-3806-4A8B-BE7D-0209A1AFE2C3}"/>
              </a:ext>
            </a:extLst>
          </p:cNvPr>
          <p:cNvSpPr/>
          <p:nvPr/>
        </p:nvSpPr>
        <p:spPr>
          <a:xfrm>
            <a:off x="3530182" y="331619"/>
            <a:ext cx="7274044" cy="1111063"/>
          </a:xfrm>
          <a:prstGeom prst="roundRect">
            <a:avLst/>
          </a:prstGeom>
          <a:gradFill>
            <a:gsLst>
              <a:gs pos="69000">
                <a:srgbClr val="8CBBD6"/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6" y="342725"/>
            <a:ext cx="7114919" cy="880537"/>
          </a:xfrm>
        </p:spPr>
        <p:txBody>
          <a:bodyPr>
            <a:normAutofit fontScale="90000"/>
          </a:bodyPr>
          <a:lstStyle/>
          <a:p>
            <a:r>
              <a:rPr lang="es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2020</a:t>
            </a:r>
            <a:endParaRPr lang="es-AR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D328A6E-4B16-4662-9127-D114B2048313}"/>
              </a:ext>
            </a:extLst>
          </p:cNvPr>
          <p:cNvSpPr txBox="1"/>
          <p:nvPr/>
        </p:nvSpPr>
        <p:spPr>
          <a:xfrm>
            <a:off x="6862363" y="382051"/>
            <a:ext cx="3782738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2EBBB91-EAC8-4DE8-8DAF-79704C2F56B2}"/>
              </a:ext>
            </a:extLst>
          </p:cNvPr>
          <p:cNvSpPr/>
          <p:nvPr/>
        </p:nvSpPr>
        <p:spPr>
          <a:xfrm>
            <a:off x="230761" y="3766057"/>
            <a:ext cx="2542734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  <a:cs typeface="Aharoni" panose="02010803020104030203" pitchFamily="2" charset="-79"/>
              </a:rPr>
              <a:t>Proceso de transformación </a:t>
            </a:r>
            <a:endParaRPr lang="es-AR" b="1" dirty="0">
              <a:latin typeface="Amasis MT Pro Medium" panose="02040604050005020304" pitchFamily="18" charset="0"/>
              <a:cs typeface="Aharoni" panose="02010803020104030203" pitchFamily="2" charset="-79"/>
            </a:endParaRP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AD2FFA7F-8B1A-4613-B296-EF59E3E6DCA8}"/>
              </a:ext>
            </a:extLst>
          </p:cNvPr>
          <p:cNvSpPr/>
          <p:nvPr/>
        </p:nvSpPr>
        <p:spPr>
          <a:xfrm>
            <a:off x="2773495" y="2327653"/>
            <a:ext cx="1126991" cy="3847040"/>
          </a:xfrm>
          <a:prstGeom prst="leftBrace">
            <a:avLst>
              <a:gd name="adj1" fmla="val 124684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152CC2-0748-44EA-92FC-455D598D5D23}"/>
              </a:ext>
            </a:extLst>
          </p:cNvPr>
          <p:cNvSpPr txBox="1"/>
          <p:nvPr/>
        </p:nvSpPr>
        <p:spPr>
          <a:xfrm>
            <a:off x="3833769" y="2481373"/>
            <a:ext cx="6676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Gobernanza interna: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la sostenibilidad pasa a la agenda de la Alta Dirección.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Liderazgo: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la Dirección Regional de Sostenibilidad (reporta al CEO).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Gestión regional: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creación de un equipo interdisciplinario con representación en todos los países donde opera la empresa.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Diagnóstico: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identificación de temas materiales y matriz de materialidad regional y local.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Innovación: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desarrollo de productos de triple impacto en banca seguros.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Planificación: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definición de pilares estratégicos y objetivo. anuales</a:t>
            </a:r>
          </a:p>
        </p:txBody>
      </p:sp>
    </p:spTree>
    <p:extLst>
      <p:ext uri="{BB962C8B-B14F-4D97-AF65-F5344CB8AC3E}">
        <p14:creationId xmlns:p14="http://schemas.microsoft.com/office/powerpoint/2010/main" val="39797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5D392BE-74DC-4A39-B2F8-934C2414FAC6}"/>
              </a:ext>
            </a:extLst>
          </p:cNvPr>
          <p:cNvSpPr/>
          <p:nvPr/>
        </p:nvSpPr>
        <p:spPr>
          <a:xfrm>
            <a:off x="516960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COVID-19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3744D32-8CCA-4008-9EBF-A19E09F4F66D}"/>
              </a:ext>
            </a:extLst>
          </p:cNvPr>
          <p:cNvSpPr/>
          <p:nvPr/>
        </p:nvSpPr>
        <p:spPr>
          <a:xfrm>
            <a:off x="4791371" y="3038188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Mecenazgo 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A8FCCCA-307D-43F7-90DD-745BABCD1B11}"/>
              </a:ext>
            </a:extLst>
          </p:cNvPr>
          <p:cNvSpPr/>
          <p:nvPr/>
        </p:nvSpPr>
        <p:spPr>
          <a:xfrm>
            <a:off x="9065782" y="3019425"/>
            <a:ext cx="2408061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>
                <a:latin typeface="Amasis MT Pro Medium" panose="02040604050005020304" pitchFamily="18" charset="0"/>
              </a:rPr>
              <a:t>Fundaciones</a:t>
            </a:r>
            <a:endParaRPr lang="es-AR" b="1" dirty="0">
              <a:latin typeface="Amasis MT Pro Medium" panose="02040604050005020304" pitchFamily="18" charset="0"/>
            </a:endParaRPr>
          </a:p>
        </p:txBody>
      </p:sp>
      <p:sp>
        <p:nvSpPr>
          <p:cNvPr id="2" name="AutoShape 2" descr="Imagen generada">
            <a:extLst>
              <a:ext uri="{FF2B5EF4-FFF2-40B4-BE49-F238E27FC236}">
                <a16:creationId xmlns:a16="http://schemas.microsoft.com/office/drawing/2014/main" id="{025770C1-EEEB-4A3F-A104-7B58C88B2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676EF1-C2F5-44E9-83AF-9409149BA966}"/>
              </a:ext>
            </a:extLst>
          </p:cNvPr>
          <p:cNvSpPr/>
          <p:nvPr/>
        </p:nvSpPr>
        <p:spPr>
          <a:xfrm>
            <a:off x="3339307" y="654327"/>
            <a:ext cx="5367338" cy="228398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C51405-1A38-4157-B8C8-470A2ED6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2" y="751521"/>
            <a:ext cx="4997416" cy="212645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E1D1E6-7917-4069-A3EE-313156239597}"/>
              </a:ext>
            </a:extLst>
          </p:cNvPr>
          <p:cNvSpPr txBox="1"/>
          <p:nvPr/>
        </p:nvSpPr>
        <p:spPr>
          <a:xfrm>
            <a:off x="-1" y="4238625"/>
            <a:ext cx="4731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realizo </a:t>
            </a:r>
            <a:r>
              <a:rPr lang="es-ES" b="1" dirty="0"/>
              <a:t>donación </a:t>
            </a:r>
            <a:r>
              <a:rPr lang="es-ES" dirty="0"/>
              <a:t>de cajas de alimentos, material de tecnología, equipamiento para investigación y testeos de COVID-19.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Se brindo </a:t>
            </a:r>
            <a:r>
              <a:rPr lang="es-ES" b="1" dirty="0"/>
              <a:t>cobertura de seguro de vida 100% bonificada</a:t>
            </a:r>
            <a:r>
              <a:rPr lang="es-ES" dirty="0"/>
              <a:t> para profesionales de salud.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C1E163B-54AA-4C4D-88DB-BB5315A857A0}"/>
              </a:ext>
            </a:extLst>
          </p:cNvPr>
          <p:cNvSpPr txBox="1"/>
          <p:nvPr/>
        </p:nvSpPr>
        <p:spPr>
          <a:xfrm>
            <a:off x="4825293" y="4272677"/>
            <a:ext cx="343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destino los aportes tributarios a proyectos educativos y culturales, alineados con los pilares de trabajo de la empresa.</a:t>
            </a:r>
          </a:p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0DD3B3-65DD-4E35-B869-58E579F9415D}"/>
              </a:ext>
            </a:extLst>
          </p:cNvPr>
          <p:cNvSpPr txBox="1"/>
          <p:nvPr/>
        </p:nvSpPr>
        <p:spPr>
          <a:xfrm>
            <a:off x="8353425" y="4164066"/>
            <a:ext cx="40004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Acompañamiento a jóvenes </a:t>
            </a:r>
            <a:r>
              <a:rPr lang="es-ES" dirty="0"/>
              <a:t>de programas a través del voluntariado corporativo:  </a:t>
            </a:r>
          </a:p>
          <a:p>
            <a:r>
              <a:rPr lang="es-ES" dirty="0"/>
              <a:t>• Cursos de formación,</a:t>
            </a:r>
          </a:p>
          <a:p>
            <a:r>
              <a:rPr lang="es-ES" dirty="0"/>
              <a:t>• Simulación de entrevistas laborales, </a:t>
            </a:r>
          </a:p>
          <a:p>
            <a:r>
              <a:rPr lang="es-ES" dirty="0"/>
              <a:t>• Videos motivacionales, </a:t>
            </a:r>
          </a:p>
          <a:p>
            <a:r>
              <a:rPr lang="es-ES" dirty="0"/>
              <a:t>• Paneles de empresas,</a:t>
            </a:r>
          </a:p>
          <a:p>
            <a:r>
              <a:rPr lang="es-ES" dirty="0"/>
              <a:t>• Vínculos y alianzas con instituciones, </a:t>
            </a:r>
          </a:p>
          <a:p>
            <a:r>
              <a:rPr lang="es-ES" dirty="0"/>
              <a:t>• Seguimiento. </a:t>
            </a:r>
            <a:endParaRPr lang="es-A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2EDC72F-45AB-4145-9F5B-8DBC963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777" y="-42515"/>
            <a:ext cx="5600445" cy="660002"/>
          </a:xfrm>
        </p:spPr>
        <p:txBody>
          <a:bodyPr>
            <a:normAutofit fontScale="90000"/>
          </a:bodyPr>
          <a:lstStyle/>
          <a:p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EN LA COMUNIDAD 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A247711-B3F9-40BD-BDD5-A1AFD7B3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2" y="6546917"/>
            <a:ext cx="2809031" cy="3110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C3D1EB9-6846-40EA-9BA6-8F1BB709907F}"/>
              </a:ext>
            </a:extLst>
          </p:cNvPr>
          <p:cNvSpPr/>
          <p:nvPr/>
        </p:nvSpPr>
        <p:spPr>
          <a:xfrm>
            <a:off x="8680164" y="1"/>
            <a:ext cx="3511836" cy="4185500"/>
          </a:xfrm>
          <a:prstGeom prst="rect">
            <a:avLst/>
          </a:prstGeom>
          <a:solidFill>
            <a:schemeClr val="accent6">
              <a:lumMod val="20000"/>
              <a:lumOff val="8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A7008E-50A1-4B55-A567-E7A4D8C54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" t="4920" r="4008" b="17511"/>
          <a:stretch/>
        </p:blipFill>
        <p:spPr>
          <a:xfrm>
            <a:off x="8764583" y="2205872"/>
            <a:ext cx="3376766" cy="188536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05AE4A64-46AA-4963-A890-84C2CD2BE634}"/>
              </a:ext>
            </a:extLst>
          </p:cNvPr>
          <p:cNvSpPr/>
          <p:nvPr/>
        </p:nvSpPr>
        <p:spPr>
          <a:xfrm>
            <a:off x="8764583" y="56561"/>
            <a:ext cx="3242820" cy="2092751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 b="1" dirty="0">
              <a:solidFill>
                <a:srgbClr val="002060"/>
              </a:solidFill>
            </a:endParaRPr>
          </a:p>
          <a:p>
            <a:pPr algn="ctr"/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ANALIZIS DE MATERIALIDAD</a:t>
            </a:r>
          </a:p>
          <a:p>
            <a:r>
              <a:rPr lang="es-US" sz="1600" dirty="0">
                <a:latin typeface="Abadi" panose="020B0604020104020204" pitchFamily="34" charset="0"/>
              </a:rPr>
              <a:t>Objetivo: identificar los temas con mas relevancia tanto para el negocio como para el grupo de interés, a nivel local como a nivel país</a:t>
            </a:r>
            <a:r>
              <a:rPr lang="es-US" dirty="0">
                <a:latin typeface="Abadi" panose="020B0604020104020204" pitchFamily="34" charset="0"/>
              </a:rPr>
              <a:t>.</a:t>
            </a: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644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1984755-00ED-4F6E-983D-294E6862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823" y="259294"/>
            <a:ext cx="7252518" cy="717448"/>
          </a:xfrm>
          <a:prstGeom prst="roundRect">
            <a:avLst/>
          </a:prstGeom>
          <a:gradFill>
            <a:gsLst>
              <a:gs pos="69000">
                <a:srgbClr val="8CBBD6">
                  <a:alpha val="60000"/>
                </a:srgbClr>
              </a:gs>
              <a:gs pos="10000">
                <a:srgbClr val="679BBE"/>
              </a:gs>
              <a:gs pos="40000">
                <a:schemeClr val="accent1">
                  <a:lumMod val="105000"/>
                  <a:satMod val="103000"/>
                  <a:tint val="73000"/>
                </a:schemeClr>
              </a:gs>
              <a:gs pos="79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INFORME DE SOSTENIBILIDAD 2021</a:t>
            </a:r>
            <a:br>
              <a:rPr lang="es-A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AR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A3BC58DD-2A53-4C19-8DD6-6B5A5EC8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3105" y="1844693"/>
            <a:ext cx="4635574" cy="838994"/>
          </a:xfrm>
        </p:spPr>
        <p:txBody>
          <a:bodyPr>
            <a:normAutofit fontScale="97500"/>
          </a:bodyPr>
          <a:lstStyle/>
          <a:p>
            <a:r>
              <a:rPr lang="es-ES" dirty="0">
                <a:latin typeface="+mj-lt"/>
              </a:rPr>
              <a:t>La Estrategia fue desarrollada a partir del feedback de los grupos de interés en el análisis de materialidad, posee tres ejes de trabajo: </a:t>
            </a:r>
            <a:endParaRPr lang="es-AR" b="1" dirty="0">
              <a:solidFill>
                <a:srgbClr val="00206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374FF0-DF65-4A24-B843-D97E48FD5D3E}"/>
              </a:ext>
            </a:extLst>
          </p:cNvPr>
          <p:cNvSpPr txBox="1"/>
          <p:nvPr/>
        </p:nvSpPr>
        <p:spPr>
          <a:xfrm flipH="1">
            <a:off x="3943509" y="1050923"/>
            <a:ext cx="60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Evolución y principales avances </a:t>
            </a:r>
          </a:p>
          <a:p>
            <a:r>
              <a:rPr lang="es-ES" dirty="0">
                <a:solidFill>
                  <a:srgbClr val="002060"/>
                </a:solidFill>
                <a:latin typeface="Amasis MT Pro Medium" panose="02040604050005020304" pitchFamily="18" charset="0"/>
              </a:rPr>
              <a:t>            Período 2020–2021</a:t>
            </a:r>
            <a:endParaRPr lang="es-AR" dirty="0">
              <a:solidFill>
                <a:srgbClr val="002060"/>
              </a:solidFill>
              <a:latin typeface="Amasis MT Pro Medium" panose="02040604050005020304" pitchFamily="18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DAF4BA-E800-4E2A-9006-914CAF879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480683"/>
              </p:ext>
            </p:extLst>
          </p:nvPr>
        </p:nvGraphicFramePr>
        <p:xfrm>
          <a:off x="8144361" y="574660"/>
          <a:ext cx="5077756" cy="27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5" name="Rectángulo: esquinas diagonales redondeadas 104">
            <a:extLst>
              <a:ext uri="{FF2B5EF4-FFF2-40B4-BE49-F238E27FC236}">
                <a16:creationId xmlns:a16="http://schemas.microsoft.com/office/drawing/2014/main" id="{B5860DCA-20C3-45B1-90C3-BE62CDCAF1A2}"/>
              </a:ext>
            </a:extLst>
          </p:cNvPr>
          <p:cNvSpPr/>
          <p:nvPr/>
        </p:nvSpPr>
        <p:spPr>
          <a:xfrm>
            <a:off x="10094064" y="93316"/>
            <a:ext cx="1178350" cy="45926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latin typeface="Aharoni" panose="02010803020104030203" pitchFamily="2" charset="-79"/>
                <a:cs typeface="Aharoni" panose="02010803020104030203" pitchFamily="2" charset="-79"/>
              </a:rPr>
              <a:t>ESG: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281F70C-10E5-45A8-8262-5DE5401CB101}"/>
              </a:ext>
            </a:extLst>
          </p:cNvPr>
          <p:cNvGrpSpPr/>
          <p:nvPr/>
        </p:nvGrpSpPr>
        <p:grpSpPr>
          <a:xfrm>
            <a:off x="2195879" y="2814601"/>
            <a:ext cx="7237432" cy="4219237"/>
            <a:chOff x="436159" y="2358223"/>
            <a:chExt cx="7237432" cy="4219237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8ABCBA9-A4F1-40C3-B706-EF7F63F55638}"/>
                </a:ext>
              </a:extLst>
            </p:cNvPr>
            <p:cNvGrpSpPr/>
            <p:nvPr/>
          </p:nvGrpSpPr>
          <p:grpSpPr>
            <a:xfrm>
              <a:off x="436159" y="2369100"/>
              <a:ext cx="7237432" cy="4208360"/>
              <a:chOff x="326672" y="2601696"/>
              <a:chExt cx="7237432" cy="4208360"/>
            </a:xfrm>
            <a:effectLst/>
          </p:grpSpPr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F5789CDB-4E19-4F61-B3F9-12820548F62E}"/>
                  </a:ext>
                </a:extLst>
              </p:cNvPr>
              <p:cNvSpPr/>
              <p:nvPr/>
            </p:nvSpPr>
            <p:spPr>
              <a:xfrm>
                <a:off x="326672" y="2967708"/>
                <a:ext cx="5658870" cy="3842348"/>
              </a:xfrm>
              <a:prstGeom prst="rect">
                <a:avLst/>
              </a:prstGeom>
              <a:noFill/>
              <a:effectLst/>
            </p:spPr>
          </p:sp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89B44D90-4808-49B1-BC0A-C54A6555AA98}"/>
                  </a:ext>
                </a:extLst>
              </p:cNvPr>
              <p:cNvGrpSpPr/>
              <p:nvPr/>
            </p:nvGrpSpPr>
            <p:grpSpPr>
              <a:xfrm>
                <a:off x="5295302" y="2623777"/>
                <a:ext cx="2268802" cy="3890149"/>
                <a:chOff x="2978756" y="2492885"/>
                <a:chExt cx="2268802" cy="3890149"/>
              </a:xfrm>
            </p:grpSpPr>
            <p:pic>
              <p:nvPicPr>
                <p:cNvPr id="91" name="Imagen 90">
                  <a:extLst>
                    <a:ext uri="{FF2B5EF4-FFF2-40B4-BE49-F238E27FC236}">
                      <a16:creationId xmlns:a16="http://schemas.microsoft.com/office/drawing/2014/main" id="{DDC9B269-13A5-4066-93BE-E4ED90E4CF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4842" y="2492885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92" name="Imagen 91">
                  <a:extLst>
                    <a:ext uri="{FF2B5EF4-FFF2-40B4-BE49-F238E27FC236}">
                      <a16:creationId xmlns:a16="http://schemas.microsoft.com/office/drawing/2014/main" id="{0AA3D829-3117-4C55-A98B-FFDAF396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78756" y="4466520"/>
                  <a:ext cx="2268802" cy="1916514"/>
                </a:xfrm>
                <a:prstGeom prst="rect">
                  <a:avLst/>
                </a:prstGeom>
              </p:spPr>
            </p:pic>
            <p:sp>
              <p:nvSpPr>
                <p:cNvPr id="93" name="Elipse 92">
                  <a:extLst>
                    <a:ext uri="{FF2B5EF4-FFF2-40B4-BE49-F238E27FC236}">
                      <a16:creationId xmlns:a16="http://schemas.microsoft.com/office/drawing/2014/main" id="{46946066-8140-4630-AB4D-499AACD9E316}"/>
                    </a:ext>
                  </a:extLst>
                </p:cNvPr>
                <p:cNvSpPr/>
                <p:nvPr/>
              </p:nvSpPr>
              <p:spPr>
                <a:xfrm>
                  <a:off x="3542874" y="2648370"/>
                  <a:ext cx="1170098" cy="1279501"/>
                </a:xfrm>
                <a:prstGeom prst="ellipse">
                  <a:avLst/>
                </a:prstGeom>
                <a:blipFill rotWithShape="1">
                  <a:blip r:embed="rId11"/>
                  <a:srcRect/>
                  <a:stretch>
                    <a:fillRect/>
                  </a:stretch>
                </a:blipFill>
                <a:scene3d>
                  <a:camera prst="orthographicFront"/>
                  <a:lightRig rig="flat" dir="t"/>
                </a:scene3d>
                <a:sp3d z="127000" prstMaterial="plastic">
                  <a:bevelT w="88900" h="88900"/>
                  <a:bevelB w="88900" h="31750" prst="angle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27787B1C-3E85-4451-9731-2DCD0538E0C5}"/>
                    </a:ext>
                  </a:extLst>
                </p:cNvPr>
                <p:cNvSpPr txBox="1"/>
                <p:nvPr/>
              </p:nvSpPr>
              <p:spPr>
                <a:xfrm>
                  <a:off x="3039280" y="4560774"/>
                  <a:ext cx="2173343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US" sz="1600" dirty="0">
                      <a:latin typeface="Abadi" panose="020B0604020104020204" pitchFamily="34" charset="0"/>
                    </a:rPr>
                    <a:t>Desarrollo de productos y soluciones con enfoque ESG.</a:t>
                  </a:r>
                  <a:endParaRPr lang="es-AR" sz="1600" dirty="0">
                    <a:latin typeface="Abadi" panose="020B0604020104020204" pitchFamily="34" charset="0"/>
                  </a:endParaRP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Enfoque en el negocio, clientes y la comunidad.</a:t>
                  </a:r>
                  <a:endParaRPr lang="es-US" sz="1600"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5" name="CuadroTexto 94">
                  <a:extLst>
                    <a:ext uri="{FF2B5EF4-FFF2-40B4-BE49-F238E27FC236}">
                      <a16:creationId xmlns:a16="http://schemas.microsoft.com/office/drawing/2014/main" id="{98290591-A5E0-4B6B-B650-917B3487345F}"/>
                    </a:ext>
                  </a:extLst>
                </p:cNvPr>
                <p:cNvSpPr txBox="1"/>
                <p:nvPr/>
              </p:nvSpPr>
              <p:spPr>
                <a:xfrm>
                  <a:off x="3025540" y="3930803"/>
                  <a:ext cx="2187083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600" b="1" dirty="0">
                      <a:solidFill>
                        <a:schemeClr val="bg1"/>
                      </a:solidFill>
                    </a:rPr>
                    <a:t> Propuesta de valor sostenible:</a:t>
                  </a:r>
                </a:p>
                <a:p>
                  <a:endParaRPr lang="es-AR" dirty="0"/>
                </a:p>
              </p:txBody>
            </p:sp>
          </p:grpSp>
          <p:grpSp>
            <p:nvGrpSpPr>
              <p:cNvPr id="84" name="Grupo 83">
                <a:extLst>
                  <a:ext uri="{FF2B5EF4-FFF2-40B4-BE49-F238E27FC236}">
                    <a16:creationId xmlns:a16="http://schemas.microsoft.com/office/drawing/2014/main" id="{1B7DEDEA-9F3D-46D9-A968-99C0CB2FFBFA}"/>
                  </a:ext>
                </a:extLst>
              </p:cNvPr>
              <p:cNvGrpSpPr/>
              <p:nvPr/>
            </p:nvGrpSpPr>
            <p:grpSpPr>
              <a:xfrm>
                <a:off x="2832200" y="2601696"/>
                <a:ext cx="2284688" cy="3905852"/>
                <a:chOff x="5418840" y="2560239"/>
                <a:chExt cx="2284688" cy="3905852"/>
              </a:xfrm>
            </p:grpSpPr>
            <p:pic>
              <p:nvPicPr>
                <p:cNvPr id="86" name="Imagen 85">
                  <a:extLst>
                    <a:ext uri="{FF2B5EF4-FFF2-40B4-BE49-F238E27FC236}">
                      <a16:creationId xmlns:a16="http://schemas.microsoft.com/office/drawing/2014/main" id="{5A5539D4-8B96-4261-8814-2E9A4CC5A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840" y="2560239"/>
                  <a:ext cx="2255716" cy="3877392"/>
                </a:xfrm>
                <a:prstGeom prst="rect">
                  <a:avLst/>
                </a:prstGeom>
              </p:spPr>
            </p:pic>
            <p:pic>
              <p:nvPicPr>
                <p:cNvPr id="87" name="Imagen 86">
                  <a:extLst>
                    <a:ext uri="{FF2B5EF4-FFF2-40B4-BE49-F238E27FC236}">
                      <a16:creationId xmlns:a16="http://schemas.microsoft.com/office/drawing/2014/main" id="{816165B9-2563-432B-939B-118EA4019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6289" y="4521117"/>
                  <a:ext cx="2248268" cy="1944974"/>
                </a:xfrm>
                <a:prstGeom prst="rect">
                  <a:avLst/>
                </a:prstGeom>
              </p:spPr>
            </p:pic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F8A687F6-FA75-4DD0-8C08-9C475A9C9412}"/>
                    </a:ext>
                  </a:extLst>
                </p:cNvPr>
                <p:cNvSpPr txBox="1"/>
                <p:nvPr/>
              </p:nvSpPr>
              <p:spPr>
                <a:xfrm>
                  <a:off x="5440784" y="4593816"/>
                  <a:ext cx="2262744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Alianzas estratégicas de largo plazo.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es-AR" sz="1600" dirty="0">
                      <a:latin typeface="Abadi" panose="020B0604020104020204" pitchFamily="34" charset="0"/>
                    </a:rPr>
                    <a:t>Promover la inversión social y el compromiso socioambiental.</a:t>
                  </a:r>
                </a:p>
              </p:txBody>
            </p:sp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BA7AB925-11F0-48A0-B9F4-0C65B68F11C2}"/>
                    </a:ext>
                  </a:extLst>
                </p:cNvPr>
                <p:cNvSpPr txBox="1"/>
                <p:nvPr/>
              </p:nvSpPr>
              <p:spPr>
                <a:xfrm>
                  <a:off x="5452031" y="3981108"/>
                  <a:ext cx="218708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US" sz="1600" b="1" dirty="0">
                      <a:solidFill>
                        <a:schemeClr val="bg1"/>
                      </a:solidFill>
                    </a:rPr>
                    <a:t>Generar impacto en la comunidad:</a:t>
                  </a:r>
                  <a:endParaRPr lang="es-AR" sz="16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0" name="Imagen 89">
                  <a:extLst>
                    <a:ext uri="{FF2B5EF4-FFF2-40B4-BE49-F238E27FC236}">
                      <a16:creationId xmlns:a16="http://schemas.microsoft.com/office/drawing/2014/main" id="{315E8DDB-6AD9-40A0-B18A-0C0BF9749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5612" y="2731640"/>
                  <a:ext cx="1201016" cy="1310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88D28C6D-217F-4407-A834-BA2E40FB9B52}"/>
                </a:ext>
              </a:extLst>
            </p:cNvPr>
            <p:cNvGrpSpPr/>
            <p:nvPr/>
          </p:nvGrpSpPr>
          <p:grpSpPr>
            <a:xfrm>
              <a:off x="594567" y="2358223"/>
              <a:ext cx="2293586" cy="4116120"/>
              <a:chOff x="611865" y="2358223"/>
              <a:chExt cx="2293586" cy="4116120"/>
            </a:xfrm>
          </p:grpSpPr>
          <p:pic>
            <p:nvPicPr>
              <p:cNvPr id="97" name="Imagen 96">
                <a:extLst>
                  <a:ext uri="{FF2B5EF4-FFF2-40B4-BE49-F238E27FC236}">
                    <a16:creationId xmlns:a16="http://schemas.microsoft.com/office/drawing/2014/main" id="{1469882B-5894-4BAA-99C8-F940CA9A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865" y="2358223"/>
                <a:ext cx="2255716" cy="3877392"/>
              </a:xfrm>
              <a:prstGeom prst="rect">
                <a:avLst/>
              </a:prstGeom>
            </p:spPr>
          </p:pic>
          <p:pic>
            <p:nvPicPr>
              <p:cNvPr id="98" name="Imagen 97">
                <a:extLst>
                  <a:ext uri="{FF2B5EF4-FFF2-40B4-BE49-F238E27FC236}">
                    <a16:creationId xmlns:a16="http://schemas.microsoft.com/office/drawing/2014/main" id="{1CB79DCF-79E7-4541-9B79-83A51C17F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865" y="4296919"/>
                <a:ext cx="2261812" cy="1969179"/>
              </a:xfrm>
              <a:prstGeom prst="rect">
                <a:avLst/>
              </a:prstGeom>
            </p:spPr>
          </p:pic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F554DC48-E170-436B-85B8-1CEDB752AB10}"/>
                  </a:ext>
                </a:extLst>
              </p:cNvPr>
              <p:cNvSpPr/>
              <p:nvPr/>
            </p:nvSpPr>
            <p:spPr>
              <a:xfrm>
                <a:off x="1120807" y="2521523"/>
                <a:ext cx="1243927" cy="1279501"/>
              </a:xfrm>
              <a:prstGeom prst="ellipse">
                <a:avLst/>
              </a:prstGeom>
              <a:blipFill rotWithShape="1">
                <a:blip r:embed="rId15"/>
                <a:srcRect/>
                <a:stretch>
                  <a:fillRect/>
                </a:stretch>
              </a:blipFill>
              <a:scene3d>
                <a:camera prst="orthographicFront"/>
                <a:lightRig rig="flat" dir="t"/>
              </a:scene3d>
              <a:sp3d z="127000" prstMaterial="plastic">
                <a:bevelT w="88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s-AR" dirty="0"/>
              </a:p>
            </p:txBody>
          </p:sp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27E65B72-2CFA-483E-83F5-7D88100BA613}"/>
                  </a:ext>
                </a:extLst>
              </p:cNvPr>
              <p:cNvSpPr txBox="1"/>
              <p:nvPr/>
            </p:nvSpPr>
            <p:spPr>
              <a:xfrm>
                <a:off x="732872" y="4381462"/>
                <a:ext cx="193650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Sostenibilidad integrada en la toma de decisiones.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s-US" sz="1600" dirty="0">
                    <a:latin typeface="Abadi" panose="020B0604020104020204" pitchFamily="34" charset="0"/>
                  </a:rPr>
                  <a:t>Desarrollo y capacitación de lideres en ESG </a:t>
                </a:r>
                <a:endParaRPr lang="es-AR" sz="1600" dirty="0">
                  <a:latin typeface="Abadi" panose="020B0604020104020204" pitchFamily="34" charset="0"/>
                </a:endParaRPr>
              </a:p>
              <a:p>
                <a:endParaRPr lang="es-AR" dirty="0"/>
              </a:p>
            </p:txBody>
          </p:sp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1399953-EA45-4FAA-967D-0DE160677A7D}"/>
                  </a:ext>
                </a:extLst>
              </p:cNvPr>
              <p:cNvSpPr txBox="1"/>
              <p:nvPr/>
            </p:nvSpPr>
            <p:spPr>
              <a:xfrm>
                <a:off x="643639" y="3769814"/>
                <a:ext cx="22618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Liderar </a:t>
                </a:r>
                <a:r>
                  <a:rPr lang="es-E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bajo</a:t>
                </a:r>
                <a:r>
                  <a:rPr lang="es-ES" sz="1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 un gobierno responsable</a:t>
                </a:r>
                <a:endParaRPr lang="es-AR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84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00C87-3906-4290-8443-BD87C00D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Avances clave en Sostenibilidad</a:t>
            </a:r>
            <a:endParaRPr lang="es-A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78E8423-EC25-4B5C-9619-3588CD1C4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008796"/>
              </p:ext>
            </p:extLst>
          </p:nvPr>
        </p:nvGraphicFramePr>
        <p:xfrm>
          <a:off x="140616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242E6E7-F2F7-41BE-B9CF-F17FDB8E052F}"/>
              </a:ext>
            </a:extLst>
          </p:cNvPr>
          <p:cNvGrpSpPr/>
          <p:nvPr/>
        </p:nvGrpSpPr>
        <p:grpSpPr>
          <a:xfrm>
            <a:off x="140616" y="1577567"/>
            <a:ext cx="15648961" cy="4784134"/>
            <a:chOff x="-101162" y="1923044"/>
            <a:chExt cx="15124677" cy="437583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48C8B85-F097-4356-86FC-C8F9AFC5B8A8}"/>
                </a:ext>
              </a:extLst>
            </p:cNvPr>
            <p:cNvGrpSpPr/>
            <p:nvPr/>
          </p:nvGrpSpPr>
          <p:grpSpPr>
            <a:xfrm>
              <a:off x="-101162" y="1923044"/>
              <a:ext cx="15124677" cy="4375834"/>
              <a:chOff x="-58433" y="1821300"/>
              <a:chExt cx="15124677" cy="4375834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A5BAA9E-8224-482D-AE2C-BA371A97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8433" y="1844213"/>
                <a:ext cx="6332454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8A445CF-C9A2-4C51-8D63-5CC16B172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658" y="1821300"/>
                <a:ext cx="6397658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2E957B6-D7E9-4670-BE79-5B829A21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9361" y="1821300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414A953-3624-4E4A-895F-7006534D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5064" y="1832756"/>
                <a:ext cx="6641180" cy="4352921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  <a:softEdge rad="31750"/>
              </a:effectLst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D12DCE0-B624-4A69-88F5-24E3C7C8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278" y="2206513"/>
              <a:ext cx="1019317" cy="80973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78CC6A-4EA6-48F4-9B9F-50C8CAF3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053" y="2177934"/>
              <a:ext cx="952633" cy="83831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300EE5-DF18-4FA7-BDBF-0BD504A4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94102" y="2177933"/>
              <a:ext cx="1087174" cy="8274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BE33976-B747-4CD8-88E5-BAD1CBE9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27320" y="2206513"/>
              <a:ext cx="1228896" cy="73352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B90B758-6706-409B-BE84-6B5B387D85BD}"/>
                </a:ext>
              </a:extLst>
            </p:cNvPr>
            <p:cNvSpPr txBox="1"/>
            <p:nvPr/>
          </p:nvSpPr>
          <p:spPr>
            <a:xfrm>
              <a:off x="196762" y="3305262"/>
              <a:ext cx="260834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Adhesión a los Principios para la Sostenibilidad en Seguros (PSI)</a:t>
              </a:r>
            </a:p>
            <a:p>
              <a:endParaRPr lang="es-ES" sz="1400" dirty="0">
                <a:latin typeface="Abadi Extra Light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AR" sz="1400" dirty="0"/>
                <a:t>compromiso de reportar la evolución de forma anual.</a:t>
              </a:r>
              <a:r>
                <a:rPr lang="es-ES" sz="1400" dirty="0"/>
                <a:t> </a:t>
              </a:r>
              <a:endParaRPr lang="es-AR" sz="1400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9F55286-8F89-4B3C-BD73-174FA173667F}"/>
                </a:ext>
              </a:extLst>
            </p:cNvPr>
            <p:cNvSpPr txBox="1"/>
            <p:nvPr/>
          </p:nvSpPr>
          <p:spPr>
            <a:xfrm>
              <a:off x="3047973" y="3312121"/>
              <a:ext cx="227743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Publicación del Informe de Actividades 2020 </a:t>
              </a:r>
            </a:p>
            <a:p>
              <a:endParaRPr lang="es-ES" sz="1400" b="1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Documento público sobre el desempeño en sostenibilidad. </a:t>
              </a:r>
            </a:p>
            <a:p>
              <a:endParaRPr lang="es-ES" sz="1400" dirty="0"/>
            </a:p>
            <a:p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s-AR" sz="14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6C03247-FCFF-45CE-90B5-96E950A28276}"/>
                </a:ext>
              </a:extLst>
            </p:cNvPr>
            <p:cNvSpPr txBox="1"/>
            <p:nvPr/>
          </p:nvSpPr>
          <p:spPr>
            <a:xfrm>
              <a:off x="5632493" y="3324795"/>
              <a:ext cx="2999859" cy="146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Formación: </a:t>
              </a:r>
            </a:p>
            <a:p>
              <a:pPr algn="ctr"/>
              <a:r>
                <a:rPr lang="es-AR" sz="1400" b="1" dirty="0">
                  <a:solidFill>
                    <a:srgbClr val="002060"/>
                  </a:solidFill>
                </a:rPr>
                <a:t>Sostenibilidad para lideres </a:t>
              </a:r>
            </a:p>
            <a:p>
              <a:pPr algn="ctr"/>
              <a:endParaRPr lang="es-AR" sz="1400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Capacitación junto a la Fundación Getulio Vargas.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21 lideres regionales.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252 horas de formación</a:t>
              </a:r>
              <a:endParaRPr lang="es-AR" sz="14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EBDCB64-E169-42CD-BD8C-94D53451928B}"/>
                </a:ext>
              </a:extLst>
            </p:cNvPr>
            <p:cNvSpPr txBox="1"/>
            <p:nvPr/>
          </p:nvSpPr>
          <p:spPr>
            <a:xfrm>
              <a:off x="8748616" y="3324795"/>
              <a:ext cx="2398063" cy="225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002060"/>
                  </a:solidFill>
                </a:rPr>
                <a:t>Desarrollo de Dashboard de sostenibilidad:</a:t>
              </a:r>
              <a:endParaRPr lang="es-ES" sz="14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Con el Objetivo de monitorear la evolución, identificar fortalezas, riesgos y oportunidades de la gestión en materia de sostenibilidad.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s-ES" sz="1400" dirty="0"/>
                <a:t>Alineado a GRI, MSCI, IRIS, SASB, Sistema B Internacional.</a:t>
              </a:r>
              <a:endParaRPr lang="es-A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7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116CDB22-3A9F-4F00-B6D2-6E53292C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3587884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F80AC23-A685-4942-BD99-822B7756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3600229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CD83BB90-D12A-4FA3-8A37-BA2503E6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28" y="1282397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D7EA62-4CC7-4144-B71A-03D3CEB4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951"/>
          </a:xfrm>
        </p:spPr>
        <p:txBody>
          <a:bodyPr>
            <a:normAutofit/>
          </a:bodyPr>
          <a:lstStyle/>
          <a:p>
            <a:pPr algn="ctr"/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Compromiso y participación de Colaboradores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3AD2A-D374-4BC7-B789-F425700E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45784" cy="3340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>
                <a:latin typeface="+mj-lt"/>
              </a:rPr>
              <a:t>Inicio de un programa </a:t>
            </a:r>
            <a:r>
              <a:rPr lang="es-ES" sz="1800" dirty="0">
                <a:latin typeface="+mj-lt"/>
              </a:rPr>
              <a:t>de 2 semanas vía plataforma web con material de </a:t>
            </a:r>
            <a:r>
              <a:rPr lang="es-ES" sz="1800" b="1" dirty="0">
                <a:latin typeface="+mj-lt"/>
              </a:rPr>
              <a:t>capacitación y gamificación</a:t>
            </a:r>
            <a:r>
              <a:rPr lang="es-ES" sz="1800" dirty="0">
                <a:latin typeface="+mj-lt"/>
              </a:rPr>
              <a:t> para la experiencia de los colaboradores, espacio de charlas de concienciación, talleres de bienestar, realización de actividades de voluntariado y team-building. El </a:t>
            </a:r>
            <a:r>
              <a:rPr lang="es-ES" sz="1800" b="1" dirty="0">
                <a:latin typeface="+mj-lt"/>
              </a:rPr>
              <a:t>objetivo es la sensibilización de los colaboradores.</a:t>
            </a:r>
          </a:p>
          <a:p>
            <a:pPr marL="0" indent="0">
              <a:buNone/>
            </a:pPr>
            <a:r>
              <a:rPr lang="es-ES" sz="1400" dirty="0"/>
              <a:t>          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10 cápsulas informativas sobre ODS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6 ONGs apoyadas, USD 5.000 a cada una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7 talleres de bienestar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3 charlas con referentes externos</a:t>
            </a:r>
          </a:p>
          <a:p>
            <a:pPr marL="0" indent="0">
              <a:buNone/>
            </a:pP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       Caminatas </a:t>
            </a:r>
            <a:r>
              <a:rPr lang="es-ES" sz="1400" dirty="0" err="1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ZSolidarias</a:t>
            </a:r>
            <a:r>
              <a:rPr lang="es-ES" sz="1400" dirty="0">
                <a:latin typeface="Abadi" panose="020B0604020104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 + voluntariado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AR" sz="2000" dirty="0"/>
          </a:p>
        </p:txBody>
      </p:sp>
      <p:pic>
        <p:nvPicPr>
          <p:cNvPr id="7" name="Marcador de contenido 6" descr="Micrófono con relleno sólido">
            <a:extLst>
              <a:ext uri="{FF2B5EF4-FFF2-40B4-BE49-F238E27FC236}">
                <a16:creationId xmlns:a16="http://schemas.microsoft.com/office/drawing/2014/main" id="{3A0C9A64-4C7D-40C1-B0A3-CF12C0534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486" y="4402926"/>
            <a:ext cx="335879" cy="335879"/>
          </a:xfrm>
        </p:spPr>
      </p:pic>
      <p:pic>
        <p:nvPicPr>
          <p:cNvPr id="9" name="Gráfico 8" descr="Dirigir dos pines por un camino con relleno sólido">
            <a:extLst>
              <a:ext uri="{FF2B5EF4-FFF2-40B4-BE49-F238E27FC236}">
                <a16:creationId xmlns:a16="http://schemas.microsoft.com/office/drawing/2014/main" id="{05C6C25B-EFBA-4824-B4AA-EE0256262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85" y="4747599"/>
            <a:ext cx="335879" cy="335879"/>
          </a:xfrm>
          <a:prstGeom prst="rect">
            <a:avLst/>
          </a:prstGeom>
        </p:spPr>
      </p:pic>
      <p:pic>
        <p:nvPicPr>
          <p:cNvPr id="11" name="Gráfico 10" descr="Insignia de corazón con relleno sólido">
            <a:extLst>
              <a:ext uri="{FF2B5EF4-FFF2-40B4-BE49-F238E27FC236}">
                <a16:creationId xmlns:a16="http://schemas.microsoft.com/office/drawing/2014/main" id="{04EF1A90-E8EA-4135-94E1-C6586BBB4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457" y="4120272"/>
            <a:ext cx="261938" cy="261938"/>
          </a:xfrm>
          <a:prstGeom prst="rect">
            <a:avLst/>
          </a:prstGeom>
        </p:spPr>
      </p:pic>
      <p:pic>
        <p:nvPicPr>
          <p:cNvPr id="13" name="Gráfico 12" descr="Brindis con relleno sólido">
            <a:extLst>
              <a:ext uri="{FF2B5EF4-FFF2-40B4-BE49-F238E27FC236}">
                <a16:creationId xmlns:a16="http://schemas.microsoft.com/office/drawing/2014/main" id="{7689202C-9F98-494A-83AF-7B8177DB6A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329" y="3737361"/>
            <a:ext cx="362195" cy="362195"/>
          </a:xfrm>
          <a:prstGeom prst="rect">
            <a:avLst/>
          </a:prstGeom>
        </p:spPr>
      </p:pic>
      <p:pic>
        <p:nvPicPr>
          <p:cNvPr id="15" name="Gráfico 14" descr="Presentación con elemento multimedia contorno">
            <a:extLst>
              <a:ext uri="{FF2B5EF4-FFF2-40B4-BE49-F238E27FC236}">
                <a16:creationId xmlns:a16="http://schemas.microsoft.com/office/drawing/2014/main" id="{C3C0D0B0-C0AB-4014-B710-9532734C9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294" y="3334615"/>
            <a:ext cx="409938" cy="409938"/>
          </a:xfrm>
          <a:prstGeom prst="rect">
            <a:avLst/>
          </a:prstGeom>
        </p:spPr>
      </p:pic>
      <p:pic>
        <p:nvPicPr>
          <p:cNvPr id="26" name="Gráfico 25" descr="Globo terráqueo: América con relleno sólido">
            <a:extLst>
              <a:ext uri="{FF2B5EF4-FFF2-40B4-BE49-F238E27FC236}">
                <a16:creationId xmlns:a16="http://schemas.microsoft.com/office/drawing/2014/main" id="{723F013A-8D03-4894-BB71-C5AE568B28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3843" y="1444841"/>
            <a:ext cx="539210" cy="539210"/>
          </a:xfrm>
          <a:prstGeom prst="rect">
            <a:avLst/>
          </a:prstGeom>
        </p:spPr>
      </p:pic>
      <p:pic>
        <p:nvPicPr>
          <p:cNvPr id="28" name="Gráfico 27" descr="Reloj con relleno sólido">
            <a:extLst>
              <a:ext uri="{FF2B5EF4-FFF2-40B4-BE49-F238E27FC236}">
                <a16:creationId xmlns:a16="http://schemas.microsoft.com/office/drawing/2014/main" id="{33A51A66-49E5-4753-BE99-65371BDCFF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3843" y="3638023"/>
            <a:ext cx="647607" cy="460849"/>
          </a:xfrm>
          <a:prstGeom prst="rect">
            <a:avLst/>
          </a:prstGeom>
        </p:spPr>
      </p:pic>
      <p:pic>
        <p:nvPicPr>
          <p:cNvPr id="30" name="Gráfico 29" descr="Brindis con relleno sólido">
            <a:extLst>
              <a:ext uri="{FF2B5EF4-FFF2-40B4-BE49-F238E27FC236}">
                <a16:creationId xmlns:a16="http://schemas.microsoft.com/office/drawing/2014/main" id="{220C7F45-2836-4D3E-AF7B-58386E9D2D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39752" y="3782517"/>
            <a:ext cx="508187" cy="50818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E0DA5545-DFAF-4BA1-BAB2-C5B811765E52}"/>
              </a:ext>
            </a:extLst>
          </p:cNvPr>
          <p:cNvSpPr txBox="1"/>
          <p:nvPr/>
        </p:nvSpPr>
        <p:spPr>
          <a:xfrm>
            <a:off x="7156516" y="2166816"/>
            <a:ext cx="1781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55%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Participación Global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E036E99-2515-44B1-88B6-916029AE7048}"/>
              </a:ext>
            </a:extLst>
          </p:cNvPr>
          <p:cNvSpPr txBox="1"/>
          <p:nvPr/>
        </p:nvSpPr>
        <p:spPr>
          <a:xfrm>
            <a:off x="7102725" y="4369667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1.741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formación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E4257F-7D44-4BD1-BC99-265C8C75C1F4}"/>
              </a:ext>
            </a:extLst>
          </p:cNvPr>
          <p:cNvSpPr txBox="1"/>
          <p:nvPr/>
        </p:nvSpPr>
        <p:spPr>
          <a:xfrm>
            <a:off x="9665258" y="4453873"/>
            <a:ext cx="178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203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Horas de voluntariado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2E8B0B03-7BE2-478F-937D-DEBF04A3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08" y="1309906"/>
            <a:ext cx="4762228" cy="2364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31750"/>
          </a:effec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229B34D3-47D6-4FAD-B5A8-5FE1A249A603}"/>
              </a:ext>
            </a:extLst>
          </p:cNvPr>
          <p:cNvSpPr txBox="1"/>
          <p:nvPr/>
        </p:nvSpPr>
        <p:spPr>
          <a:xfrm>
            <a:off x="9477391" y="1972620"/>
            <a:ext cx="21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b="1" dirty="0">
                <a:solidFill>
                  <a:srgbClr val="002060"/>
                </a:solidFill>
              </a:rPr>
              <a:t>+350 </a:t>
            </a:r>
          </a:p>
          <a:p>
            <a:pPr algn="ctr"/>
            <a:r>
              <a:rPr lang="es-US" b="1" dirty="0">
                <a:solidFill>
                  <a:srgbClr val="002060"/>
                </a:solidFill>
              </a:rPr>
              <a:t>colaboradores participaron en actividades de voluntariado </a:t>
            </a:r>
          </a:p>
          <a:p>
            <a:pPr algn="ctr"/>
            <a:endParaRPr lang="es-AR" b="1" dirty="0">
              <a:solidFill>
                <a:srgbClr val="002060"/>
              </a:solidFill>
            </a:endParaRPr>
          </a:p>
        </p:txBody>
      </p:sp>
      <p:pic>
        <p:nvPicPr>
          <p:cNvPr id="43" name="Gráfico 42" descr="Conexiones con relleno sólido">
            <a:extLst>
              <a:ext uri="{FF2B5EF4-FFF2-40B4-BE49-F238E27FC236}">
                <a16:creationId xmlns:a16="http://schemas.microsoft.com/office/drawing/2014/main" id="{083CAC11-99FF-4A2F-A12D-816A0C935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48046" y="1418369"/>
            <a:ext cx="691600" cy="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A8801D-7B58-4462-BAF9-D47DF471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203" y="64612"/>
            <a:ext cx="9491660" cy="1325563"/>
          </a:xfrm>
        </p:spPr>
        <p:txBody>
          <a:bodyPr>
            <a:normAutofit/>
          </a:bodyPr>
          <a:lstStyle/>
          <a:p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IMPACTO 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s-US" sz="4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 LA COMUNIDAD</a:t>
            </a:r>
            <a:endParaRPr lang="es-AR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Medium" panose="020406040500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E00971-8515-4780-BFCD-A3D0AD8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997" y="841110"/>
            <a:ext cx="3390376" cy="767422"/>
          </a:xfrm>
        </p:spPr>
        <p:txBody>
          <a:bodyPr>
            <a:normAutofit/>
          </a:bodyPr>
          <a:lstStyle/>
          <a:p>
            <a:pPr algn="ctr"/>
            <a:r>
              <a:rPr lang="es-US" sz="28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NIVEL GLOBAL </a:t>
            </a:r>
            <a:endParaRPr lang="es-AR" sz="2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7CA860-8979-4114-8648-8086CC5C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037" y="1970088"/>
            <a:ext cx="5157787" cy="11636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1400" dirty="0"/>
              <a:t>USD </a:t>
            </a:r>
            <a:r>
              <a:rPr lang="es-ES" sz="1400" b="1" dirty="0"/>
              <a:t>6,25</a:t>
            </a:r>
            <a:r>
              <a:rPr lang="es-ES" sz="1400" dirty="0"/>
              <a:t> millones invertidos en apoyo a la comunidad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9.286</a:t>
            </a:r>
            <a:r>
              <a:rPr lang="es-ES" sz="1400" dirty="0"/>
              <a:t> personas impactadas </a:t>
            </a:r>
            <a:r>
              <a:rPr lang="es-ES" sz="1400" b="1" dirty="0"/>
              <a:t>26</a:t>
            </a:r>
            <a:r>
              <a:rPr lang="es-ES" sz="1400" dirty="0"/>
              <a:t> organizaciones apoyadas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1400" b="1" dirty="0"/>
              <a:t>103</a:t>
            </a:r>
            <a:r>
              <a:rPr lang="es-ES" sz="1400" dirty="0"/>
              <a:t> iniciativas desarrolladas y 2 proyectos </a:t>
            </a:r>
            <a:r>
              <a:rPr lang="es-ES" sz="1400" dirty="0" err="1"/>
              <a:t>grants</a:t>
            </a:r>
            <a:r>
              <a:rPr lang="es-ES" sz="1400" dirty="0"/>
              <a:t> con apoyo de la Z Zurich Foundation </a:t>
            </a:r>
            <a:endParaRPr lang="es-AR" sz="1400" dirty="0"/>
          </a:p>
        </p:txBody>
      </p:sp>
      <p:graphicFrame>
        <p:nvGraphicFramePr>
          <p:cNvPr id="22" name="Marcador de contenido 21">
            <a:extLst>
              <a:ext uri="{FF2B5EF4-FFF2-40B4-BE49-F238E27FC236}">
                <a16:creationId xmlns:a16="http://schemas.microsoft.com/office/drawing/2014/main" id="{34545AAE-D232-4BB3-9905-1604E046AD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72132751"/>
              </p:ext>
            </p:extLst>
          </p:nvPr>
        </p:nvGraphicFramePr>
        <p:xfrm>
          <a:off x="427037" y="3369262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AEFEB675-494D-42CA-BB62-1B0BCA99F245}"/>
              </a:ext>
            </a:extLst>
          </p:cNvPr>
          <p:cNvCxnSpPr/>
          <p:nvPr/>
        </p:nvCxnSpPr>
        <p:spPr>
          <a:xfrm>
            <a:off x="4675186" y="2148282"/>
            <a:ext cx="1371600" cy="3048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0F6CEE7E-C952-45D4-B3F5-F90151E3F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694073"/>
              </p:ext>
            </p:extLst>
          </p:nvPr>
        </p:nvGraphicFramePr>
        <p:xfrm>
          <a:off x="6046786" y="1714500"/>
          <a:ext cx="3926773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225B8ACC-7B32-425E-BB52-9D835FCA8306}"/>
              </a:ext>
            </a:extLst>
          </p:cNvPr>
          <p:cNvSpPr txBox="1"/>
          <p:nvPr/>
        </p:nvSpPr>
        <p:spPr>
          <a:xfrm>
            <a:off x="8870734" y="2453082"/>
            <a:ext cx="122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02060"/>
                </a:solidFill>
              </a:rPr>
              <a:t>Montos</a:t>
            </a:r>
          </a:p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465F815-E7EA-4195-986C-0D081DDA3CDB}"/>
              </a:ext>
            </a:extLst>
          </p:cNvPr>
          <p:cNvSpPr txBox="1"/>
          <p:nvPr/>
        </p:nvSpPr>
        <p:spPr>
          <a:xfrm>
            <a:off x="8937195" y="3118296"/>
            <a:ext cx="998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2.165.649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0D0EF0C-B706-499F-9724-878C8DD885FC}"/>
              </a:ext>
            </a:extLst>
          </p:cNvPr>
          <p:cNvSpPr txBox="1"/>
          <p:nvPr/>
        </p:nvSpPr>
        <p:spPr>
          <a:xfrm>
            <a:off x="8937195" y="3573700"/>
            <a:ext cx="1229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1.687.113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8B6F9F-C0BC-4A8B-A024-6D79D76E4C5E}"/>
              </a:ext>
            </a:extLst>
          </p:cNvPr>
          <p:cNvSpPr txBox="1"/>
          <p:nvPr/>
        </p:nvSpPr>
        <p:spPr>
          <a:xfrm>
            <a:off x="8937195" y="4053108"/>
            <a:ext cx="1096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1.479.408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42CBB9-0FB9-4A9F-9E93-A0366A2EC832}"/>
              </a:ext>
            </a:extLst>
          </p:cNvPr>
          <p:cNvSpPr txBox="1"/>
          <p:nvPr/>
        </p:nvSpPr>
        <p:spPr>
          <a:xfrm>
            <a:off x="8937195" y="4490390"/>
            <a:ext cx="948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875.799</a:t>
            </a:r>
            <a:endParaRPr lang="es-AR" sz="1000" b="1" dirty="0">
              <a:solidFill>
                <a:srgbClr val="00206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7E37A76-FCC0-4468-92BC-8F783835A9F1}"/>
              </a:ext>
            </a:extLst>
          </p:cNvPr>
          <p:cNvSpPr txBox="1"/>
          <p:nvPr/>
        </p:nvSpPr>
        <p:spPr>
          <a:xfrm>
            <a:off x="8937196" y="4965335"/>
            <a:ext cx="815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b="1" dirty="0">
                <a:solidFill>
                  <a:srgbClr val="002060"/>
                </a:solidFill>
              </a:rPr>
              <a:t>USD 43.518</a:t>
            </a:r>
            <a:endParaRPr lang="es-AR" sz="1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82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1403</Words>
  <Application>Microsoft Office PowerPoint</Application>
  <PresentationFormat>Panorámica</PresentationFormat>
  <Paragraphs>213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Abadi</vt:lpstr>
      <vt:lpstr>Abadi Extra Light</vt:lpstr>
      <vt:lpstr>Aharoni</vt:lpstr>
      <vt:lpstr>Amasis MT Pro Medium</vt:lpstr>
      <vt:lpstr>Arial</vt:lpstr>
      <vt:lpstr>Arial Rounded MT Bold</vt:lpstr>
      <vt:lpstr>Calibri</vt:lpstr>
      <vt:lpstr>Calibri Light</vt:lpstr>
      <vt:lpstr>Open Sans</vt:lpstr>
      <vt:lpstr>Wingdings</vt:lpstr>
      <vt:lpstr>Tema de Office</vt:lpstr>
      <vt:lpstr> </vt:lpstr>
      <vt:lpstr>Compromiso Social </vt:lpstr>
      <vt:lpstr>INFORME DE SOSTENIBILIDAD 2020</vt:lpstr>
      <vt:lpstr>IMPACTO EN LA COMUNIDAD </vt:lpstr>
      <vt:lpstr>Presentación de PowerPoint</vt:lpstr>
      <vt:lpstr>INFORME DE SOSTENIBILIDAD 2021 </vt:lpstr>
      <vt:lpstr>Avances clave en Sostenibilidad</vt:lpstr>
      <vt:lpstr>Compromiso y participación de Colaboradores</vt:lpstr>
      <vt:lpstr>IMPACTO EN LA COMUNIDAD</vt:lpstr>
      <vt:lpstr>INFORME DE SOSTENIBILIDAD - 2022</vt:lpstr>
      <vt:lpstr>Compromiso y participación de Colaboradores</vt:lpstr>
      <vt:lpstr>IMPACTO EN LA COMUNIDAD</vt:lpstr>
      <vt:lpstr>INFORME DE SOSTENIBILIDAD- 2023</vt:lpstr>
      <vt:lpstr>Principales logros en la Estrategia de Sostenibilidad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 REPORTE DE SOSTENIBILIDAD EN EL PASO DE LOS AÑOS</dc:title>
  <dc:creator>Jessica Adriana Ojeda Arenas</dc:creator>
  <cp:lastModifiedBy>Jessica Adriana Ojeda Arenas</cp:lastModifiedBy>
  <cp:revision>461</cp:revision>
  <cp:lastPrinted>2026-01-26T15:55:45Z</cp:lastPrinted>
  <dcterms:created xsi:type="dcterms:W3CDTF">2026-01-23T18:58:57Z</dcterms:created>
  <dcterms:modified xsi:type="dcterms:W3CDTF">2026-01-26T16:19:46Z</dcterms:modified>
</cp:coreProperties>
</file>